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3"/>
  </p:notesMasterIdLst>
  <p:sldIdLst>
    <p:sldId id="256" r:id="rId3"/>
    <p:sldId id="257" r:id="rId4"/>
    <p:sldId id="259" r:id="rId5"/>
    <p:sldId id="260" r:id="rId6"/>
    <p:sldId id="261" r:id="rId7"/>
    <p:sldId id="269" r:id="rId8"/>
    <p:sldId id="270" r:id="rId9"/>
    <p:sldId id="271" r:id="rId10"/>
    <p:sldId id="272" r:id="rId11"/>
    <p:sldId id="273" r:id="rId12"/>
    <p:sldId id="274" r:id="rId13"/>
    <p:sldId id="282" r:id="rId14"/>
    <p:sldId id="275" r:id="rId15"/>
    <p:sldId id="281" r:id="rId16"/>
    <p:sldId id="276" r:id="rId17"/>
    <p:sldId id="278" r:id="rId18"/>
    <p:sldId id="279" r:id="rId19"/>
    <p:sldId id="283" r:id="rId20"/>
    <p:sldId id="284" r:id="rId21"/>
    <p:sldId id="280"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45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dirty="0">
                <a:solidFill>
                  <a:srgbClr val="000000"/>
                </a:solidFill>
                <a:latin typeface="Arial"/>
              </a:rPr>
              <a:t>Click to move the slide</a:t>
            </a:r>
          </a:p>
        </p:txBody>
      </p:sp>
      <p:sp>
        <p:nvSpPr>
          <p:cNvPr id="81" name="PlaceHolder 2"/>
          <p:cNvSpPr>
            <a:spLocks noGrp="1"/>
          </p:cNvSpPr>
          <p:nvPr>
            <p:ph type="body"/>
          </p:nvPr>
        </p:nvSpPr>
        <p:spPr>
          <a:xfrm>
            <a:off x="756000" y="5078520"/>
            <a:ext cx="6047640" cy="4811040"/>
          </a:xfrm>
          <a:prstGeom prst="rect">
            <a:avLst/>
          </a:prstGeom>
        </p:spPr>
        <p:txBody>
          <a:bodyPr lIns="0" tIns="0" rIns="0" bIns="0"/>
          <a:lstStyle/>
          <a:p>
            <a:r>
              <a:rPr lang="en-IN" sz="2000" b="0" strike="noStrike" spc="-1">
                <a:latin typeface="Arial"/>
              </a:rPr>
              <a:t>Click to edit the notes format</a:t>
            </a:r>
          </a:p>
        </p:txBody>
      </p:sp>
      <p:sp>
        <p:nvSpPr>
          <p:cNvPr id="82" name="PlaceHolder 3"/>
          <p:cNvSpPr>
            <a:spLocks noGrp="1"/>
          </p:cNvSpPr>
          <p:nvPr>
            <p:ph type="hdr"/>
          </p:nvPr>
        </p:nvSpPr>
        <p:spPr>
          <a:xfrm>
            <a:off x="0" y="0"/>
            <a:ext cx="3280680" cy="534240"/>
          </a:xfrm>
          <a:prstGeom prst="rect">
            <a:avLst/>
          </a:prstGeom>
        </p:spPr>
        <p:txBody>
          <a:bodyPr lIns="0" tIns="0" rIns="0" bIns="0"/>
          <a:lstStyle/>
          <a:p>
            <a:r>
              <a:rPr lang="en-IN" sz="1400" b="0" strike="noStrike" spc="-1" dirty="0">
                <a:latin typeface="Times New Roman"/>
              </a:rPr>
              <a:t> </a:t>
            </a:r>
          </a:p>
        </p:txBody>
      </p:sp>
      <p:sp>
        <p:nvSpPr>
          <p:cNvPr id="83" name="PlaceHolder 4"/>
          <p:cNvSpPr>
            <a:spLocks noGrp="1"/>
          </p:cNvSpPr>
          <p:nvPr>
            <p:ph type="dt"/>
          </p:nvPr>
        </p:nvSpPr>
        <p:spPr>
          <a:xfrm>
            <a:off x="4278960" y="0"/>
            <a:ext cx="3280680" cy="534240"/>
          </a:xfrm>
          <a:prstGeom prst="rect">
            <a:avLst/>
          </a:prstGeom>
        </p:spPr>
        <p:txBody>
          <a:bodyPr lIns="0" tIns="0" rIns="0" bIns="0"/>
          <a:lstStyle/>
          <a:p>
            <a:pPr algn="r"/>
            <a:r>
              <a:rPr lang="en-IN" sz="1400" b="0" strike="noStrike" spc="-1" dirty="0">
                <a:latin typeface="Times New Roman"/>
              </a:rPr>
              <a:t> </a:t>
            </a:r>
          </a:p>
        </p:txBody>
      </p:sp>
      <p:sp>
        <p:nvSpPr>
          <p:cNvPr id="84" name="PlaceHolder 5"/>
          <p:cNvSpPr>
            <a:spLocks noGrp="1"/>
          </p:cNvSpPr>
          <p:nvPr>
            <p:ph type="ftr"/>
          </p:nvPr>
        </p:nvSpPr>
        <p:spPr>
          <a:xfrm>
            <a:off x="0" y="10157400"/>
            <a:ext cx="3280680" cy="534240"/>
          </a:xfrm>
          <a:prstGeom prst="rect">
            <a:avLst/>
          </a:prstGeom>
        </p:spPr>
        <p:txBody>
          <a:bodyPr lIns="0" tIns="0" rIns="0" bIns="0" anchor="b"/>
          <a:lstStyle/>
          <a:p>
            <a:r>
              <a:rPr lang="en-IN" sz="1400" b="0" strike="noStrike" spc="-1" dirty="0">
                <a:latin typeface="Times New Roman"/>
              </a:rPr>
              <a:t> </a:t>
            </a:r>
          </a:p>
        </p:txBody>
      </p:sp>
      <p:sp>
        <p:nvSpPr>
          <p:cNvPr id="85" name="PlaceHolder 6"/>
          <p:cNvSpPr>
            <a:spLocks noGrp="1"/>
          </p:cNvSpPr>
          <p:nvPr>
            <p:ph type="sldNum"/>
          </p:nvPr>
        </p:nvSpPr>
        <p:spPr>
          <a:xfrm>
            <a:off x="4278960" y="10157400"/>
            <a:ext cx="3280680" cy="534240"/>
          </a:xfrm>
          <a:prstGeom prst="rect">
            <a:avLst/>
          </a:prstGeom>
        </p:spPr>
        <p:txBody>
          <a:bodyPr lIns="0" tIns="0" rIns="0" bIns="0" anchor="b"/>
          <a:lstStyle/>
          <a:p>
            <a:pPr algn="r"/>
            <a:fld id="{50812853-A021-47D7-A1D2-91A0CF9FC864}" type="slidenum">
              <a:rPr lang="en-IN" sz="1400" b="0" strike="noStrike" spc="-1">
                <a:latin typeface="Times New Roman"/>
              </a:rPr>
              <a:t>‹#›</a:t>
            </a:fld>
            <a:endParaRPr lang="en-IN" sz="1400" b="0" strike="noStrike" spc="-1" dirty="0">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PlaceHolder 1"/>
          <p:cNvSpPr>
            <a:spLocks noGrp="1" noRot="1" noChangeAspect="1"/>
          </p:cNvSpPr>
          <p:nvPr>
            <p:ph type="sldImg"/>
          </p:nvPr>
        </p:nvSpPr>
        <p:spPr>
          <a:xfrm>
            <a:off x="1143000" y="685800"/>
            <a:ext cx="4572000" cy="3429000"/>
          </a:xfrm>
          <a:prstGeom prst="rect">
            <a:avLst/>
          </a:prstGeom>
        </p:spPr>
      </p:sp>
      <p:sp>
        <p:nvSpPr>
          <p:cNvPr id="390" name="PlaceHolder 2"/>
          <p:cNvSpPr>
            <a:spLocks noGrp="1"/>
          </p:cNvSpPr>
          <p:nvPr>
            <p:ph type="body"/>
          </p:nvPr>
        </p:nvSpPr>
        <p:spPr>
          <a:xfrm>
            <a:off x="685800" y="4343400"/>
            <a:ext cx="5485320" cy="4113720"/>
          </a:xfrm>
          <a:prstGeom prst="rect">
            <a:avLst/>
          </a:prstGeom>
        </p:spPr>
        <p:txBody>
          <a:bodyPr lIns="0" tIns="0" rIns="0" bIns="0">
            <a:normAutofit/>
          </a:bodyPr>
          <a:lstStyle/>
          <a:p>
            <a:endParaRPr lang="en-IN" sz="2000" b="0" strike="noStrike" spc="-1" dirty="0">
              <a:latin typeface="Arial"/>
            </a:endParaRPr>
          </a:p>
        </p:txBody>
      </p:sp>
      <p:sp>
        <p:nvSpPr>
          <p:cNvPr id="391"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731AAF0-869C-4F4F-A205-ABC4C64C26CE}" type="slidenum">
              <a:rPr lang="en-IN" sz="1200" b="0" strike="noStrike" spc="-1">
                <a:solidFill>
                  <a:srgbClr val="000000"/>
                </a:solidFill>
                <a:latin typeface="+mn-lt"/>
                <a:ea typeface="+mn-ea"/>
              </a:rPr>
              <a:t>1</a:t>
            </a:fld>
            <a:endParaRPr lang="en-IN" sz="1200" b="0" strike="noStrike" spc="-1" dirty="0">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5" name="Table 1"/>
          <p:cNvGraphicFramePr/>
          <p:nvPr/>
        </p:nvGraphicFramePr>
        <p:xfrm>
          <a:off x="685800" y="4343400"/>
          <a:ext cx="5486040" cy="360000"/>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0000"/>
                  </a:ext>
                </a:extLst>
              </a:tr>
            </a:tbl>
          </a:graphicData>
        </a:graphic>
      </p:graphicFrame>
      <p:sp>
        <p:nvSpPr>
          <p:cNvPr id="396" name="PlaceHolder 2"/>
          <p:cNvSpPr>
            <a:spLocks noGrp="1" noRot="1" noChangeAspect="1"/>
          </p:cNvSpPr>
          <p:nvPr>
            <p:ph type="sldImg"/>
          </p:nvPr>
        </p:nvSpPr>
        <p:spPr>
          <a:xfrm>
            <a:off x="538163" y="503238"/>
            <a:ext cx="3144837" cy="2359025"/>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noRot="1" noChangeAspect="1"/>
          </p:cNvSpPr>
          <p:nvPr>
            <p:ph type="sldImg"/>
          </p:nvPr>
        </p:nvSpPr>
        <p:spPr>
          <a:xfrm>
            <a:off x="1143000" y="685800"/>
            <a:ext cx="4572000" cy="3429000"/>
          </a:xfrm>
          <a:prstGeom prst="rect">
            <a:avLst/>
          </a:prstGeom>
        </p:spPr>
      </p:sp>
      <p:sp>
        <p:nvSpPr>
          <p:cNvPr id="398" name="PlaceHolder 2"/>
          <p:cNvSpPr>
            <a:spLocks noGrp="1"/>
          </p:cNvSpPr>
          <p:nvPr>
            <p:ph type="body"/>
          </p:nvPr>
        </p:nvSpPr>
        <p:spPr>
          <a:xfrm>
            <a:off x="685800" y="4343400"/>
            <a:ext cx="5485320" cy="4113720"/>
          </a:xfrm>
          <a:prstGeom prst="rect">
            <a:avLst/>
          </a:prstGeom>
        </p:spPr>
        <p:txBody>
          <a:bodyPr lIns="0" tIns="0" rIns="0" bIns="0"/>
          <a:lstStyle/>
          <a:p>
            <a:endParaRPr lang="en-IN" sz="2000" b="0" strike="noStrike" spc="-1" dirty="0">
              <a:latin typeface="Arial"/>
            </a:endParaRPr>
          </a:p>
        </p:txBody>
      </p:sp>
      <p:sp>
        <p:nvSpPr>
          <p:cNvPr id="399"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CF82393-E680-4130-BB5A-0D762D232F66}" type="slidenum">
              <a:rPr lang="en-IN" sz="1200" b="0" strike="noStrike" spc="-1">
                <a:solidFill>
                  <a:srgbClr val="000000"/>
                </a:solidFill>
                <a:latin typeface="Times New Roman"/>
                <a:ea typeface="+mn-ea"/>
              </a:rPr>
              <a:t>20</a:t>
            </a:fld>
            <a:endParaRPr lang="en-IN" sz="1200" b="0" strike="noStrike" spc="-1" dirty="0">
              <a:latin typeface="Arial"/>
            </a:endParaRPr>
          </a:p>
        </p:txBody>
      </p:sp>
    </p:spTree>
    <p:extLst>
      <p:ext uri="{BB962C8B-B14F-4D97-AF65-F5344CB8AC3E}">
        <p14:creationId xmlns:p14="http://schemas.microsoft.com/office/powerpoint/2010/main" val="2374966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762120" y="274680"/>
            <a:ext cx="8076240" cy="52945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762120" y="274680"/>
            <a:ext cx="8076240" cy="52945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1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762120" y="274680"/>
            <a:ext cx="8076240" cy="1141920"/>
          </a:xfrm>
          <a:prstGeom prst="rect">
            <a:avLst/>
          </a:prstGeom>
        </p:spPr>
        <p:txBody>
          <a:bodyPr lIns="0" tIns="0" rIns="0" bIns="0" anchor="ct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 name="Picture 6"/>
          <p:cNvPicPr/>
          <p:nvPr/>
        </p:nvPicPr>
        <p:blipFill>
          <a:blip r:embed="rId15"/>
          <a:stretch/>
        </p:blipFill>
        <p:spPr>
          <a:xfrm>
            <a:off x="43560" y="0"/>
            <a:ext cx="9099360" cy="6878520"/>
          </a:xfrm>
          <a:prstGeom prst="rect">
            <a:avLst/>
          </a:prstGeom>
          <a:ln>
            <a:noFill/>
          </a:ln>
        </p:spPr>
      </p:pic>
      <p:pic>
        <p:nvPicPr>
          <p:cNvPr id="5" name="Picture 7"/>
          <p:cNvPicPr/>
          <p:nvPr/>
        </p:nvPicPr>
        <p:blipFill>
          <a:blip r:embed="rId16"/>
          <a:stretch/>
        </p:blipFill>
        <p:spPr>
          <a:xfrm>
            <a:off x="-152280" y="-109080"/>
            <a:ext cx="817560" cy="7082280"/>
          </a:xfrm>
          <a:prstGeom prst="rect">
            <a:avLst/>
          </a:prstGeom>
          <a:ln>
            <a:noFill/>
          </a:ln>
        </p:spPr>
      </p:pic>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Picture 6"/>
          <p:cNvPicPr/>
          <p:nvPr/>
        </p:nvPicPr>
        <p:blipFill>
          <a:blip r:embed="rId14"/>
          <a:stretch/>
        </p:blipFill>
        <p:spPr>
          <a:xfrm>
            <a:off x="43560" y="0"/>
            <a:ext cx="9099360" cy="6878520"/>
          </a:xfrm>
          <a:prstGeom prst="rect">
            <a:avLst/>
          </a:prstGeom>
          <a:ln>
            <a:noFill/>
          </a:ln>
        </p:spPr>
      </p:pic>
      <p:pic>
        <p:nvPicPr>
          <p:cNvPr id="41" name="Picture 7"/>
          <p:cNvPicPr/>
          <p:nvPr/>
        </p:nvPicPr>
        <p:blipFill>
          <a:blip r:embed="rId15"/>
          <a:stretch/>
        </p:blipFill>
        <p:spPr>
          <a:xfrm>
            <a:off x="-152280" y="-109080"/>
            <a:ext cx="817560" cy="7082280"/>
          </a:xfrm>
          <a:prstGeom prst="rect">
            <a:avLst/>
          </a:prstGeom>
          <a:ln>
            <a:noFill/>
          </a:ln>
        </p:spPr>
      </p:pic>
      <p:sp>
        <p:nvSpPr>
          <p:cNvPr id="42" name="PlaceHolder 1"/>
          <p:cNvSpPr>
            <a:spLocks noGrp="1"/>
          </p:cNvSpPr>
          <p:nvPr>
            <p:ph type="title"/>
          </p:nvPr>
        </p:nvSpPr>
        <p:spPr>
          <a:xfrm>
            <a:off x="762120" y="274680"/>
            <a:ext cx="8076240" cy="114192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searchgate.net/publication/332396741_Movie_Success_Prediction_using_Data_Mining_For_Data_Mining_and_Business_IntelligenceITA5007_of_Master_of_Computer_Application_School_Of_Information_Technology_and_Engineering" TargetMode="External"/><Relationship Id="rId2" Type="http://schemas.openxmlformats.org/officeDocument/2006/relationships/hyperlink" Target="http://cs229.stanford.edu/proj2011/YooKanterCummings-PredictingMovieRevenuesUsingImdbData" TargetMode="External"/><Relationship Id="rId1" Type="http://schemas.openxmlformats.org/officeDocument/2006/relationships/slideLayout" Target="../slideLayouts/slideLayout17.xml"/><Relationship Id="rId4" Type="http://schemas.openxmlformats.org/officeDocument/2006/relationships/hyperlink" Target="https://www.kaggle.com/bharathraja/statistical-approach-for-predicting-imdb"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971640" y="1403280"/>
            <a:ext cx="7252560" cy="88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IN" sz="4400" b="0" strike="noStrike" spc="-1" dirty="0">
                <a:solidFill>
                  <a:srgbClr val="000000"/>
                </a:solidFill>
                <a:latin typeface="Calibri"/>
                <a:ea typeface="DejaVu Sans"/>
              </a:rPr>
              <a:t>Project Title:</a:t>
            </a:r>
            <a:endParaRPr lang="en-IN" sz="4400" b="0" strike="noStrike" spc="-1" dirty="0">
              <a:latin typeface="Arial"/>
            </a:endParaRPr>
          </a:p>
        </p:txBody>
      </p:sp>
      <p:sp>
        <p:nvSpPr>
          <p:cNvPr id="87" name="CustomShape 2"/>
          <p:cNvSpPr/>
          <p:nvPr/>
        </p:nvSpPr>
        <p:spPr>
          <a:xfrm>
            <a:off x="1625760" y="44640"/>
            <a:ext cx="7536600" cy="1358280"/>
          </a:xfrm>
          <a:prstGeom prst="rect">
            <a:avLst/>
          </a:prstGeom>
          <a:solidFill>
            <a:schemeClr val="accent5">
              <a:lumMod val="40000"/>
              <a:lumOff val="60000"/>
            </a:schemeClr>
          </a:solidFill>
          <a:ln>
            <a:round/>
          </a:ln>
          <a:effectLst>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p:style>
        <p:txBody>
          <a:bodyPr lIns="90000" tIns="45000" rIns="90000" bIns="45000" anchor="ctr">
            <a:normAutofit/>
          </a:bodyPr>
          <a:lstStyle/>
          <a:p>
            <a:pPr>
              <a:lnSpc>
                <a:spcPct val="90000"/>
              </a:lnSpc>
            </a:pPr>
            <a:r>
              <a:rPr lang="en-IN" sz="2900" b="0" strike="noStrike" spc="-1" dirty="0">
                <a:solidFill>
                  <a:srgbClr val="000000"/>
                </a:solidFill>
                <a:latin typeface="Arial"/>
                <a:ea typeface="DejaVu Sans"/>
              </a:rPr>
              <a:t>Smt. Kashibai Navale College of Engineering </a:t>
            </a:r>
            <a:endParaRPr lang="en-IN" sz="2900" b="0" strike="noStrike" spc="-1" dirty="0">
              <a:latin typeface="Arial"/>
            </a:endParaRPr>
          </a:p>
          <a:p>
            <a:pPr>
              <a:lnSpc>
                <a:spcPct val="90000"/>
              </a:lnSpc>
            </a:pPr>
            <a:r>
              <a:rPr lang="en-IN" sz="2900" b="0" strike="noStrike" spc="-1" dirty="0">
                <a:solidFill>
                  <a:srgbClr val="000000"/>
                </a:solidFill>
                <a:latin typeface="Arial"/>
                <a:ea typeface="DejaVu Sans"/>
              </a:rPr>
              <a:t>     Department of Information Technology</a:t>
            </a:r>
            <a:endParaRPr lang="en-IN" sz="2900" b="0" strike="noStrike" spc="-1" dirty="0">
              <a:latin typeface="Arial"/>
            </a:endParaRPr>
          </a:p>
        </p:txBody>
      </p:sp>
      <p:sp>
        <p:nvSpPr>
          <p:cNvPr id="88" name="CustomShape 3"/>
          <p:cNvSpPr/>
          <p:nvPr/>
        </p:nvSpPr>
        <p:spPr>
          <a:xfrm>
            <a:off x="1013040" y="2421000"/>
            <a:ext cx="7127640" cy="237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800" b="0" strike="noStrike" spc="-1" dirty="0">
                <a:solidFill>
                  <a:srgbClr val="0070C0"/>
                </a:solidFill>
                <a:latin typeface="Calibri"/>
                <a:ea typeface="DejaVu Sans"/>
              </a:rPr>
              <a:t>“Analyzing And Predicting The Success Of Box Office Collection Of A Movie using Machine Learning”</a:t>
            </a:r>
            <a:r>
              <a:rPr lang="en-IN" sz="1600" b="0" strike="noStrike" spc="-1" dirty="0">
                <a:solidFill>
                  <a:srgbClr val="C00000"/>
                </a:solidFill>
                <a:latin typeface="Calibri"/>
                <a:ea typeface="DejaVu Sans"/>
              </a:rPr>
              <a:t>		</a:t>
            </a:r>
            <a:endParaRPr lang="en-IN" sz="1600" b="0" strike="noStrike" spc="-1" dirty="0">
              <a:latin typeface="Arial"/>
            </a:endParaRPr>
          </a:p>
          <a:p>
            <a:pPr>
              <a:lnSpc>
                <a:spcPct val="100000"/>
              </a:lnSpc>
            </a:pPr>
            <a:endParaRPr lang="en-IN" sz="1600" b="0" strike="noStrike" spc="-1" dirty="0">
              <a:latin typeface="Arial"/>
            </a:endParaRPr>
          </a:p>
          <a:p>
            <a:pPr>
              <a:lnSpc>
                <a:spcPct val="100000"/>
              </a:lnSpc>
            </a:pPr>
            <a:endParaRPr lang="en-IN" sz="1600" b="0" strike="noStrike" spc="-1" dirty="0">
              <a:latin typeface="Arial"/>
            </a:endParaRPr>
          </a:p>
          <a:p>
            <a:pPr>
              <a:lnSpc>
                <a:spcPct val="100000"/>
              </a:lnSpc>
            </a:pPr>
            <a:r>
              <a:rPr lang="en-IN" sz="1800" b="0" strike="noStrike" spc="-1" dirty="0">
                <a:solidFill>
                  <a:srgbClr val="FF0000"/>
                </a:solidFill>
                <a:latin typeface="Calibri"/>
                <a:ea typeface="Calibri"/>
              </a:rPr>
              <a:t>PROJECT DOMAIN</a:t>
            </a:r>
            <a:r>
              <a:rPr lang="en-IN" sz="1800" b="0" strike="noStrike" spc="-1" dirty="0">
                <a:solidFill>
                  <a:srgbClr val="000000"/>
                </a:solidFill>
                <a:latin typeface="Calibri"/>
                <a:ea typeface="Calibri"/>
              </a:rPr>
              <a:t>:  Data Science and Machine Learning</a:t>
            </a:r>
            <a:endParaRPr lang="en-IN" sz="1800" b="0" strike="noStrike" spc="-1" dirty="0">
              <a:latin typeface="Arial"/>
            </a:endParaRPr>
          </a:p>
          <a:p>
            <a:pPr>
              <a:lnSpc>
                <a:spcPct val="100000"/>
              </a:lnSpc>
            </a:pPr>
            <a:r>
              <a:rPr lang="en-IN" sz="1600" b="0" strike="noStrike" spc="-1" dirty="0">
                <a:solidFill>
                  <a:srgbClr val="C00000"/>
                </a:solidFill>
                <a:latin typeface="Calibri"/>
                <a:ea typeface="Calibri"/>
              </a:rPr>
              <a:t>							</a:t>
            </a:r>
            <a:endParaRPr lang="en-IN" sz="1600" b="0" strike="noStrike" spc="-1" dirty="0">
              <a:latin typeface="Arial"/>
            </a:endParaRPr>
          </a:p>
        </p:txBody>
      </p:sp>
      <p:sp>
        <p:nvSpPr>
          <p:cNvPr id="89" name="CustomShape 4"/>
          <p:cNvSpPr/>
          <p:nvPr/>
        </p:nvSpPr>
        <p:spPr>
          <a:xfrm>
            <a:off x="5724000" y="4653000"/>
            <a:ext cx="3287160" cy="173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Calibri"/>
                <a:ea typeface="DejaVu Sans"/>
              </a:rPr>
              <a:t>BY  :</a:t>
            </a:r>
            <a:endParaRPr lang="en-IN" sz="1800" b="0" strike="noStrike" spc="-1" dirty="0">
              <a:latin typeface="Arial"/>
            </a:endParaRPr>
          </a:p>
          <a:p>
            <a:pPr>
              <a:lnSpc>
                <a:spcPct val="100000"/>
              </a:lnSpc>
            </a:pPr>
            <a:r>
              <a:rPr lang="en-IN" sz="1800" b="0" strike="noStrike" spc="-1" dirty="0">
                <a:solidFill>
                  <a:srgbClr val="C00000"/>
                </a:solidFill>
                <a:latin typeface="Calibri"/>
                <a:ea typeface="Calibri"/>
              </a:rPr>
              <a:t>B20138  Shubham Jain</a:t>
            </a:r>
            <a:endParaRPr lang="en-IN" sz="1800" b="0" strike="noStrike" spc="-1" dirty="0">
              <a:latin typeface="Arial"/>
            </a:endParaRPr>
          </a:p>
          <a:p>
            <a:pPr>
              <a:lnSpc>
                <a:spcPct val="100000"/>
              </a:lnSpc>
            </a:pPr>
            <a:r>
              <a:rPr lang="en-IN" sz="1800" b="0" strike="noStrike" spc="-1" dirty="0">
                <a:solidFill>
                  <a:srgbClr val="C00000"/>
                </a:solidFill>
                <a:latin typeface="Calibri"/>
                <a:ea typeface="Calibri"/>
              </a:rPr>
              <a:t>B20142 Sanyam  Jatale</a:t>
            </a:r>
            <a:endParaRPr lang="en-IN" sz="1800" b="0" strike="noStrike" spc="-1" dirty="0">
              <a:latin typeface="Arial"/>
            </a:endParaRPr>
          </a:p>
          <a:p>
            <a:pPr>
              <a:lnSpc>
                <a:spcPct val="100000"/>
              </a:lnSpc>
            </a:pPr>
            <a:r>
              <a:rPr lang="en-IN" sz="1800" b="0" strike="noStrike" spc="-1" dirty="0">
                <a:solidFill>
                  <a:srgbClr val="C00000"/>
                </a:solidFill>
                <a:latin typeface="Calibri"/>
                <a:ea typeface="Calibri"/>
              </a:rPr>
              <a:t>B20161 Sanket Mokate</a:t>
            </a:r>
            <a:endParaRPr lang="en-IN" sz="1800" b="0" strike="noStrike" spc="-1" dirty="0">
              <a:latin typeface="Arial"/>
            </a:endParaRPr>
          </a:p>
          <a:p>
            <a:pPr>
              <a:lnSpc>
                <a:spcPct val="100000"/>
              </a:lnSpc>
            </a:pPr>
            <a:r>
              <a:rPr lang="en-IN" sz="1800" b="0" strike="noStrike" spc="-1" dirty="0">
                <a:solidFill>
                  <a:srgbClr val="C00000"/>
                </a:solidFill>
                <a:latin typeface="Calibri"/>
                <a:ea typeface="Calibri"/>
              </a:rPr>
              <a:t>B20162 Rohan Moze</a:t>
            </a:r>
            <a:endParaRPr lang="en-IN" sz="1800" b="0" strike="noStrike" spc="-1" dirty="0">
              <a:latin typeface="Arial"/>
            </a:endParaRPr>
          </a:p>
          <a:p>
            <a:pPr>
              <a:lnSpc>
                <a:spcPct val="100000"/>
              </a:lnSpc>
            </a:pPr>
            <a:endParaRPr lang="en-IN" sz="1800" b="0" strike="noStrike" spc="-1" dirty="0">
              <a:latin typeface="Arial"/>
            </a:endParaRPr>
          </a:p>
        </p:txBody>
      </p:sp>
      <p:sp>
        <p:nvSpPr>
          <p:cNvPr id="90" name="CustomShape 5"/>
          <p:cNvSpPr/>
          <p:nvPr/>
        </p:nvSpPr>
        <p:spPr>
          <a:xfrm>
            <a:off x="629280" y="4734360"/>
            <a:ext cx="3287160" cy="118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Calibri"/>
                <a:ea typeface="DejaVu Sans"/>
              </a:rPr>
              <a:t>Guide  :</a:t>
            </a:r>
            <a:endParaRPr lang="en-IN" sz="1800" b="0" strike="noStrike" spc="-1" dirty="0">
              <a:latin typeface="Arial"/>
            </a:endParaRPr>
          </a:p>
          <a:p>
            <a:pPr>
              <a:lnSpc>
                <a:spcPct val="100000"/>
              </a:lnSpc>
            </a:pPr>
            <a:r>
              <a:rPr lang="en-IN" sz="1800" b="0" strike="noStrike" spc="-1" dirty="0">
                <a:solidFill>
                  <a:srgbClr val="C00000"/>
                </a:solidFill>
                <a:latin typeface="Calibri"/>
                <a:ea typeface="Calibri"/>
              </a:rPr>
              <a:t>Mrs. Varsha Khandekar Mam</a:t>
            </a:r>
            <a:endParaRPr lang="en-IN" sz="1800" b="0" strike="noStrike" spc="-1" dirty="0">
              <a:latin typeface="Arial"/>
            </a:endParaRPr>
          </a:p>
          <a:p>
            <a:pPr>
              <a:lnSpc>
                <a:spcPct val="100000"/>
              </a:lnSpc>
            </a:pPr>
            <a:endParaRPr lang="en-IN" sz="1800" b="0" strike="noStrike" spc="-1" dirty="0">
              <a:latin typeface="Arial"/>
            </a:endParaRPr>
          </a:p>
        </p:txBody>
      </p:sp>
      <p:pic>
        <p:nvPicPr>
          <p:cNvPr id="91" name="Picture 2"/>
          <p:cNvPicPr/>
          <p:nvPr/>
        </p:nvPicPr>
        <p:blipFill>
          <a:blip r:embed="rId3"/>
          <a:stretch/>
        </p:blipFill>
        <p:spPr>
          <a:xfrm>
            <a:off x="548640" y="233640"/>
            <a:ext cx="1076760" cy="961920"/>
          </a:xfrm>
          <a:prstGeom prst="rect">
            <a:avLst/>
          </a:prstGeom>
          <a:ln>
            <a:noFill/>
          </a:ln>
        </p:spPr>
      </p:pic>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1079640" y="261000"/>
            <a:ext cx="7343640" cy="158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0" strike="noStrike" spc="-1" dirty="0">
                <a:solidFill>
                  <a:srgbClr val="000000"/>
                </a:solidFill>
                <a:latin typeface="Calibri"/>
                <a:ea typeface="DejaVu Sans"/>
              </a:rPr>
              <a:t>For applying Supervised ML algorithm we have input and output feature , then we will divide our dataset to train_set and </a:t>
            </a:r>
            <a:r>
              <a:rPr lang="en-IN" sz="1600" b="0" strike="noStrike" spc="-1">
                <a:solidFill>
                  <a:srgbClr val="000000"/>
                </a:solidFill>
                <a:latin typeface="Calibri"/>
                <a:ea typeface="DejaVu Sans"/>
              </a:rPr>
              <a:t>test_</a:t>
            </a:r>
            <a:r>
              <a:rPr lang="en-IN" sz="1600" b="0" strike="noStrike" spc="-1" dirty="0">
                <a:solidFill>
                  <a:srgbClr val="000000"/>
                </a:solidFill>
                <a:latin typeface="Calibri"/>
                <a:ea typeface="DejaVu Sans"/>
              </a:rPr>
              <a:t>set (using train_test_split())so that our model could precisely learn to predict.</a:t>
            </a:r>
            <a:endParaRPr lang="en-IN" sz="1600" b="0" strike="noStrike" spc="-1" dirty="0">
              <a:latin typeface="Arial"/>
            </a:endParaRPr>
          </a:p>
          <a:p>
            <a:pPr>
              <a:lnSpc>
                <a:spcPct val="100000"/>
              </a:lnSpc>
            </a:pPr>
            <a:endParaRPr lang="en-IN" sz="1600" b="0" strike="noStrike" spc="-1" dirty="0">
              <a:latin typeface="Arial"/>
            </a:endParaRPr>
          </a:p>
          <a:p>
            <a:pPr>
              <a:lnSpc>
                <a:spcPct val="100000"/>
              </a:lnSpc>
            </a:pPr>
            <a:r>
              <a:rPr lang="en-IN" sz="1600" b="0" strike="noStrike" spc="-1" dirty="0">
                <a:solidFill>
                  <a:srgbClr val="000000"/>
                </a:solidFill>
                <a:latin typeface="Calibri"/>
                <a:ea typeface="DejaVu Sans"/>
              </a:rPr>
              <a:t>		We have 4918 rows with selected features</a:t>
            </a:r>
            <a:endParaRPr lang="en-IN" sz="1600" b="0" strike="noStrike" spc="-1" dirty="0">
              <a:latin typeface="Arial"/>
            </a:endParaRPr>
          </a:p>
        </p:txBody>
      </p:sp>
      <p:sp>
        <p:nvSpPr>
          <p:cNvPr id="348" name="CustomShape 2"/>
          <p:cNvSpPr/>
          <p:nvPr/>
        </p:nvSpPr>
        <p:spPr>
          <a:xfrm>
            <a:off x="2159640" y="2565360"/>
            <a:ext cx="1582920" cy="574920"/>
          </a:xfrm>
          <a:prstGeom prst="flowChartAlternateProcess">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IN" sz="1800" b="0" strike="noStrike" spc="-1" dirty="0">
                <a:solidFill>
                  <a:srgbClr val="FFFFFF"/>
                </a:solidFill>
                <a:latin typeface="Calibri"/>
                <a:ea typeface="DejaVu Sans"/>
              </a:rPr>
              <a:t>Train set</a:t>
            </a:r>
            <a:endParaRPr lang="en-IN" sz="1800" b="0" strike="noStrike" spc="-1" dirty="0">
              <a:latin typeface="Arial"/>
            </a:endParaRPr>
          </a:p>
        </p:txBody>
      </p:sp>
      <p:sp>
        <p:nvSpPr>
          <p:cNvPr id="349" name="CustomShape 3"/>
          <p:cNvSpPr/>
          <p:nvPr/>
        </p:nvSpPr>
        <p:spPr>
          <a:xfrm>
            <a:off x="5400000" y="2565360"/>
            <a:ext cx="1582920" cy="574920"/>
          </a:xfrm>
          <a:prstGeom prst="flowChartAlternateProcess">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IN" sz="1800" b="0" strike="noStrike" spc="-1" dirty="0">
                <a:solidFill>
                  <a:srgbClr val="FFFFFF"/>
                </a:solidFill>
                <a:latin typeface="Calibri"/>
                <a:ea typeface="DejaVu Sans"/>
              </a:rPr>
              <a:t>Test set</a:t>
            </a:r>
            <a:endParaRPr lang="en-IN" sz="1800" b="0" strike="noStrike" spc="-1" dirty="0">
              <a:latin typeface="Arial"/>
            </a:endParaRPr>
          </a:p>
        </p:txBody>
      </p:sp>
      <p:sp>
        <p:nvSpPr>
          <p:cNvPr id="350" name="CustomShape 4"/>
          <p:cNvSpPr/>
          <p:nvPr/>
        </p:nvSpPr>
        <p:spPr>
          <a:xfrm rot="16200000" flipH="1">
            <a:off x="4969080" y="1341720"/>
            <a:ext cx="825840" cy="1619280"/>
          </a:xfrm>
          <a:prstGeom prst="bentConnector3">
            <a:avLst>
              <a:gd name="adj1" fmla="val 50000"/>
            </a:avLst>
          </a:pr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351" name="CustomShape 5"/>
          <p:cNvSpPr/>
          <p:nvPr/>
        </p:nvSpPr>
        <p:spPr>
          <a:xfrm rot="5400000">
            <a:off x="3349440" y="1340640"/>
            <a:ext cx="825840" cy="1619280"/>
          </a:xfrm>
          <a:prstGeom prst="bentConnector3">
            <a:avLst>
              <a:gd name="adj1" fmla="val 50000"/>
            </a:avLst>
          </a:pr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352" name="CustomShape 6"/>
          <p:cNvSpPr/>
          <p:nvPr/>
        </p:nvSpPr>
        <p:spPr>
          <a:xfrm>
            <a:off x="956160" y="3475800"/>
            <a:ext cx="6999120" cy="60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Determining the suitable features for the prediction purpose :</a:t>
            </a:r>
            <a:endParaRPr lang="en-IN" sz="1800" b="0" strike="noStrike" spc="-1" dirty="0">
              <a:latin typeface="Arial"/>
            </a:endParaRPr>
          </a:p>
        </p:txBody>
      </p:sp>
      <p:pic>
        <p:nvPicPr>
          <p:cNvPr id="353" name="Picture 127"/>
          <p:cNvPicPr/>
          <p:nvPr/>
        </p:nvPicPr>
        <p:blipFill>
          <a:blip r:embed="rId2"/>
          <a:srcRect l="27100" t="39048" r="27226" b="30152"/>
          <a:stretch/>
        </p:blipFill>
        <p:spPr>
          <a:xfrm>
            <a:off x="1080360" y="3924000"/>
            <a:ext cx="7126920" cy="2702520"/>
          </a:xfrm>
          <a:prstGeom prst="rect">
            <a:avLst/>
          </a:prstGeom>
          <a:ln>
            <a:noFill/>
          </a:ln>
        </p:spPr>
      </p:pic>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792000" y="144000"/>
            <a:ext cx="3527280" cy="42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dirty="0">
                <a:solidFill>
                  <a:srgbClr val="000000"/>
                </a:solidFill>
                <a:latin typeface="Arial"/>
                <a:ea typeface="DejaVu Sans"/>
              </a:rPr>
              <a:t>Target Variables :</a:t>
            </a:r>
            <a:endParaRPr lang="en-IN" sz="2400" b="0" strike="noStrike" spc="-1" dirty="0">
              <a:latin typeface="Arial"/>
            </a:endParaRPr>
          </a:p>
        </p:txBody>
      </p:sp>
      <p:sp>
        <p:nvSpPr>
          <p:cNvPr id="355" name="CustomShape 2"/>
          <p:cNvSpPr/>
          <p:nvPr/>
        </p:nvSpPr>
        <p:spPr>
          <a:xfrm>
            <a:off x="864000" y="1614036"/>
            <a:ext cx="4968000" cy="111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Regression Model : </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 </a:t>
            </a:r>
            <a:endParaRPr lang="en-IN" sz="1800" b="0" strike="noStrike" spc="-1" dirty="0">
              <a:latin typeface="Arial"/>
            </a:endParaRPr>
          </a:p>
          <a:p>
            <a:pPr marL="216000" indent="-21600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imdb_score (a numerical value in the range of 1 - 10)</a:t>
            </a:r>
            <a:endParaRPr lang="en-IN" sz="1800" b="0" strike="noStrike" spc="-1" dirty="0">
              <a:latin typeface="Arial"/>
            </a:endParaRPr>
          </a:p>
        </p:txBody>
      </p:sp>
      <p:pic>
        <p:nvPicPr>
          <p:cNvPr id="356" name="Picture 130"/>
          <p:cNvPicPr/>
          <p:nvPr/>
        </p:nvPicPr>
        <p:blipFill>
          <a:blip r:embed="rId2"/>
          <a:srcRect l="27100" t="34845" r="57150" b="55349"/>
          <a:stretch/>
        </p:blipFill>
        <p:spPr>
          <a:xfrm>
            <a:off x="4695926" y="517436"/>
            <a:ext cx="2868655" cy="1113479"/>
          </a:xfrm>
          <a:prstGeom prst="rect">
            <a:avLst/>
          </a:prstGeom>
          <a:ln>
            <a:noFill/>
          </a:ln>
        </p:spPr>
      </p:pic>
      <p:sp>
        <p:nvSpPr>
          <p:cNvPr id="357" name="CustomShape 3"/>
          <p:cNvSpPr/>
          <p:nvPr/>
        </p:nvSpPr>
        <p:spPr>
          <a:xfrm>
            <a:off x="864000" y="3108067"/>
            <a:ext cx="8207280" cy="60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Random Forest Classifier : success (labels = [‘FLOP’ , ‘AVG’ , ‘HIT’])</a:t>
            </a:r>
            <a:endParaRPr lang="en-IN" sz="1800" b="0" strike="noStrike" spc="-1" dirty="0">
              <a:latin typeface="Arial"/>
            </a:endParaRPr>
          </a:p>
        </p:txBody>
      </p:sp>
      <p:graphicFrame>
        <p:nvGraphicFramePr>
          <p:cNvPr id="360" name="Table 6"/>
          <p:cNvGraphicFramePr/>
          <p:nvPr>
            <p:extLst>
              <p:ext uri="{D42A27DB-BD31-4B8C-83A1-F6EECF244321}">
                <p14:modId xmlns:p14="http://schemas.microsoft.com/office/powerpoint/2010/main" val="790435294"/>
              </p:ext>
            </p:extLst>
          </p:nvPr>
        </p:nvGraphicFramePr>
        <p:xfrm>
          <a:off x="1290600" y="4471263"/>
          <a:ext cx="6562800" cy="1428840"/>
        </p:xfrm>
        <a:graphic>
          <a:graphicData uri="http://schemas.openxmlformats.org/drawingml/2006/table">
            <a:tbl>
              <a:tblPr/>
              <a:tblGrid>
                <a:gridCol w="2530440">
                  <a:extLst>
                    <a:ext uri="{9D8B030D-6E8A-4147-A177-3AD203B41FA5}">
                      <a16:colId xmlns:a16="http://schemas.microsoft.com/office/drawing/2014/main" val="20000"/>
                    </a:ext>
                  </a:extLst>
                </a:gridCol>
                <a:gridCol w="1970640">
                  <a:extLst>
                    <a:ext uri="{9D8B030D-6E8A-4147-A177-3AD203B41FA5}">
                      <a16:colId xmlns:a16="http://schemas.microsoft.com/office/drawing/2014/main" val="20001"/>
                    </a:ext>
                  </a:extLst>
                </a:gridCol>
                <a:gridCol w="2061720">
                  <a:extLst>
                    <a:ext uri="{9D8B030D-6E8A-4147-A177-3AD203B41FA5}">
                      <a16:colId xmlns:a16="http://schemas.microsoft.com/office/drawing/2014/main" val="20002"/>
                    </a:ext>
                  </a:extLst>
                </a:gridCol>
              </a:tblGrid>
              <a:tr h="264600">
                <a:tc rowSpan="4">
                  <a:txBody>
                    <a:bodyPr/>
                    <a:lstStyle/>
                    <a:p>
                      <a:pPr algn="ctr"/>
                      <a:endParaRPr lang="en-IN" sz="1200" b="0" strike="noStrike" spc="-1" dirty="0">
                        <a:latin typeface="Arial"/>
                      </a:endParaRPr>
                    </a:p>
                    <a:p>
                      <a:pPr algn="ctr"/>
                      <a:endParaRPr lang="en-IN" sz="1200" b="0" strike="noStrike" spc="-1" dirty="0">
                        <a:latin typeface="Arial"/>
                      </a:endParaRPr>
                    </a:p>
                    <a:p>
                      <a:pPr algn="ctr"/>
                      <a:r>
                        <a:rPr lang="en-IN" sz="1200" b="0" strike="noStrike" spc="-1" dirty="0">
                          <a:latin typeface="Arial"/>
                        </a:rPr>
                        <a:t>Success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IN" sz="1200" b="0" strike="noStrike" spc="-1" dirty="0">
                          <a:latin typeface="Arial"/>
                        </a:rPr>
                        <a:t>Labels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IN" sz="1200" b="0" strike="noStrike" spc="-1" dirty="0">
                          <a:latin typeface="Arial"/>
                        </a:rPr>
                        <a:t>Bins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200" b="0" strike="noStrike" spc="-1" dirty="0">
                          <a:latin typeface="Arial"/>
                        </a:rPr>
                        <a:t>Hit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200" b="0" strike="noStrike" spc="-1" dirty="0">
                          <a:latin typeface="Arial"/>
                        </a:rPr>
                        <a:t>6 – 10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64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1200" b="0" strike="noStrike" spc="-1" dirty="0">
                          <a:latin typeface="Arial"/>
                        </a:rPr>
                        <a:t>Avg</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1200" b="0" strike="noStrike" spc="-1" dirty="0">
                          <a:latin typeface="Arial"/>
                        </a:rPr>
                        <a:t>3 – 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60588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200" b="0" strike="noStrike" spc="-1" dirty="0">
                          <a:latin typeface="Arial"/>
                        </a:rPr>
                        <a:t>Flop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1200" b="0" strike="noStrike" spc="-1" dirty="0">
                          <a:latin typeface="Arial"/>
                        </a:rPr>
                        <a:t>1 – 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bl>
          </a:graphicData>
        </a:graphic>
      </p:graphicFrame>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4"/>
          <p:cNvSpPr/>
          <p:nvPr/>
        </p:nvSpPr>
        <p:spPr>
          <a:xfrm>
            <a:off x="745818" y="379826"/>
            <a:ext cx="8074440" cy="111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600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Decision Tree Classifier : box-office (categorized into 7 classes within the range of gross value)</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		</a:t>
            </a:r>
            <a:endParaRPr lang="en-IN" sz="1800" b="0" strike="noStrike" spc="-1" dirty="0">
              <a:latin typeface="Arial"/>
            </a:endParaRPr>
          </a:p>
          <a:p>
            <a:pPr>
              <a:lnSpc>
                <a:spcPct val="100000"/>
              </a:lnSpc>
            </a:pPr>
            <a:endParaRPr lang="en-IN" sz="1800" b="0" strike="noStrike" spc="-1" dirty="0">
              <a:latin typeface="Arial"/>
            </a:endParaRPr>
          </a:p>
        </p:txBody>
      </p:sp>
      <p:graphicFrame>
        <p:nvGraphicFramePr>
          <p:cNvPr id="2" name="Table 2">
            <a:extLst>
              <a:ext uri="{FF2B5EF4-FFF2-40B4-BE49-F238E27FC236}">
                <a16:creationId xmlns:a16="http://schemas.microsoft.com/office/drawing/2014/main" id="{5585AAEE-DBE6-49F7-8398-EF36D8078EEE}"/>
              </a:ext>
            </a:extLst>
          </p:cNvPr>
          <p:cNvGraphicFramePr>
            <a:graphicFrameLocks noGrp="1"/>
          </p:cNvGraphicFramePr>
          <p:nvPr>
            <p:extLst>
              <p:ext uri="{D42A27DB-BD31-4B8C-83A1-F6EECF244321}">
                <p14:modId xmlns:p14="http://schemas.microsoft.com/office/powerpoint/2010/main" val="2426179253"/>
              </p:ext>
            </p:extLst>
          </p:nvPr>
        </p:nvGraphicFramePr>
        <p:xfrm>
          <a:off x="1200727" y="1407159"/>
          <a:ext cx="6567057" cy="3946856"/>
        </p:xfrm>
        <a:graphic>
          <a:graphicData uri="http://schemas.openxmlformats.org/drawingml/2006/table">
            <a:tbl>
              <a:tblPr firstRow="1" bandRow="1">
                <a:tableStyleId>{D7AC3CCA-C797-4891-BE02-D94E43425B78}</a:tableStyleId>
              </a:tblPr>
              <a:tblGrid>
                <a:gridCol w="2189019">
                  <a:extLst>
                    <a:ext uri="{9D8B030D-6E8A-4147-A177-3AD203B41FA5}">
                      <a16:colId xmlns:a16="http://schemas.microsoft.com/office/drawing/2014/main" val="794417312"/>
                    </a:ext>
                  </a:extLst>
                </a:gridCol>
                <a:gridCol w="2189019">
                  <a:extLst>
                    <a:ext uri="{9D8B030D-6E8A-4147-A177-3AD203B41FA5}">
                      <a16:colId xmlns:a16="http://schemas.microsoft.com/office/drawing/2014/main" val="1583926209"/>
                    </a:ext>
                  </a:extLst>
                </a:gridCol>
                <a:gridCol w="2189019">
                  <a:extLst>
                    <a:ext uri="{9D8B030D-6E8A-4147-A177-3AD203B41FA5}">
                      <a16:colId xmlns:a16="http://schemas.microsoft.com/office/drawing/2014/main" val="3025992257"/>
                    </a:ext>
                  </a:extLst>
                </a:gridCol>
              </a:tblGrid>
              <a:tr h="309725">
                <a:tc>
                  <a:txBody>
                    <a:bodyPr/>
                    <a:lstStyle/>
                    <a:p>
                      <a:pPr algn="ctr">
                        <a:lnSpc>
                          <a:spcPct val="150000"/>
                        </a:lnSpc>
                      </a:pPr>
                      <a:endParaRPr lang="en-IN" dirty="0"/>
                    </a:p>
                  </a:txBody>
                  <a:tcPr/>
                </a:tc>
                <a:tc>
                  <a:txBody>
                    <a:bodyPr/>
                    <a:lstStyle/>
                    <a:p>
                      <a:pPr algn="ctr">
                        <a:lnSpc>
                          <a:spcPct val="150000"/>
                        </a:lnSpc>
                      </a:pPr>
                      <a:r>
                        <a:rPr lang="en-IN" sz="1800" b="0" strike="noStrike" spc="-1" dirty="0"/>
                        <a:t>Labels</a:t>
                      </a:r>
                      <a:endParaRPr lang="en-IN" dirty="0"/>
                    </a:p>
                  </a:txBody>
                  <a:tcPr/>
                </a:tc>
                <a:tc>
                  <a:txBody>
                    <a:bodyPr/>
                    <a:lstStyle/>
                    <a:p>
                      <a:pPr algn="ctr">
                        <a:lnSpc>
                          <a:spcPct val="150000"/>
                        </a:lnSpc>
                      </a:pPr>
                      <a:r>
                        <a:rPr lang="en-IN" sz="1800" b="0" strike="noStrike" spc="-1" dirty="0"/>
                        <a:t>Bins</a:t>
                      </a:r>
                      <a:endParaRPr lang="en-IN" dirty="0"/>
                    </a:p>
                  </a:txBody>
                  <a:tcPr/>
                </a:tc>
                <a:extLst>
                  <a:ext uri="{0D108BD9-81ED-4DB2-BD59-A6C34878D82A}">
                    <a16:rowId xmlns:a16="http://schemas.microsoft.com/office/drawing/2014/main" val="2813281359"/>
                  </a:ext>
                </a:extLst>
              </a:tr>
              <a:tr h="309725">
                <a:tc>
                  <a:txBody>
                    <a:bodyPr/>
                    <a:lstStyle/>
                    <a:p>
                      <a:pPr algn="ctr">
                        <a:lnSpc>
                          <a:spcPct val="150000"/>
                        </a:lnSpc>
                      </a:pPr>
                      <a:endParaRPr lang="en-IN" dirty="0"/>
                    </a:p>
                  </a:txBody>
                  <a:tcPr/>
                </a:tc>
                <a:tc>
                  <a:txBody>
                    <a:bodyPr/>
                    <a:lstStyle/>
                    <a:p>
                      <a:pPr algn="ctr">
                        <a:lnSpc>
                          <a:spcPct val="150000"/>
                        </a:lnSpc>
                      </a:pPr>
                      <a:r>
                        <a:rPr lang="en-US" dirty="0"/>
                        <a:t>‘C1’</a:t>
                      </a:r>
                      <a:endParaRPr lang="en-IN"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800" b="0" strike="noStrike" spc="-1" dirty="0">
                          <a:latin typeface="+mn-lt"/>
                        </a:rPr>
                        <a:t>$0 - $40M</a:t>
                      </a:r>
                    </a:p>
                  </a:txBody>
                  <a:tcPr/>
                </a:tc>
                <a:extLst>
                  <a:ext uri="{0D108BD9-81ED-4DB2-BD59-A6C34878D82A}">
                    <a16:rowId xmlns:a16="http://schemas.microsoft.com/office/drawing/2014/main" val="1403010307"/>
                  </a:ext>
                </a:extLst>
              </a:tr>
              <a:tr h="309725">
                <a:tc>
                  <a:txBody>
                    <a:bodyPr/>
                    <a:lstStyle/>
                    <a:p>
                      <a:pPr algn="ctr">
                        <a:lnSpc>
                          <a:spcPct val="150000"/>
                        </a:lnSpc>
                      </a:pPr>
                      <a:endParaRPr lang="en-IN" dirty="0"/>
                    </a:p>
                  </a:txBody>
                  <a:tcPr/>
                </a:tc>
                <a:tc>
                  <a:txBody>
                    <a:bodyPr/>
                    <a:lstStyle/>
                    <a:p>
                      <a:pPr algn="ctr">
                        <a:lnSpc>
                          <a:spcPct val="150000"/>
                        </a:lnSpc>
                      </a:pPr>
                      <a:r>
                        <a:rPr lang="en-US" dirty="0"/>
                        <a:t>‘C2’</a:t>
                      </a:r>
                      <a:endParaRPr lang="en-IN"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800" b="0" strike="noStrike" spc="-1" dirty="0">
                          <a:latin typeface="+mn-lt"/>
                        </a:rPr>
                        <a:t>$40M - $80M</a:t>
                      </a:r>
                    </a:p>
                  </a:txBody>
                  <a:tcPr/>
                </a:tc>
                <a:extLst>
                  <a:ext uri="{0D108BD9-81ED-4DB2-BD59-A6C34878D82A}">
                    <a16:rowId xmlns:a16="http://schemas.microsoft.com/office/drawing/2014/main" val="1533826826"/>
                  </a:ext>
                </a:extLst>
              </a:tr>
              <a:tr h="309725">
                <a:tc>
                  <a:txBody>
                    <a:bodyPr/>
                    <a:lstStyle/>
                    <a:p>
                      <a:pPr algn="ctr">
                        <a:lnSpc>
                          <a:spcPct val="150000"/>
                        </a:lnSpc>
                      </a:pPr>
                      <a:r>
                        <a:rPr lang="en-IN" sz="1500" b="0" strike="noStrike" spc="-1" dirty="0" err="1"/>
                        <a:t>gross_class</a:t>
                      </a:r>
                      <a:endParaRPr lang="en-IN" sz="1500" b="0" strike="noStrike" spc="-1" dirty="0">
                        <a:latin typeface="+mn-lt"/>
                      </a:endParaRPr>
                    </a:p>
                  </a:txBody>
                  <a:tcPr/>
                </a:tc>
                <a:tc>
                  <a:txBody>
                    <a:bodyPr/>
                    <a:lstStyle/>
                    <a:p>
                      <a:pPr algn="ctr">
                        <a:lnSpc>
                          <a:spcPct val="150000"/>
                        </a:lnSpc>
                      </a:pPr>
                      <a:r>
                        <a:rPr lang="en-US" dirty="0"/>
                        <a:t>‘C3’</a:t>
                      </a:r>
                      <a:endParaRPr lang="en-IN"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800" b="0" strike="noStrike" spc="-1" dirty="0">
                          <a:latin typeface="+mn-lt"/>
                        </a:rPr>
                        <a:t>$80M - $150M</a:t>
                      </a:r>
                    </a:p>
                  </a:txBody>
                  <a:tcPr/>
                </a:tc>
                <a:extLst>
                  <a:ext uri="{0D108BD9-81ED-4DB2-BD59-A6C34878D82A}">
                    <a16:rowId xmlns:a16="http://schemas.microsoft.com/office/drawing/2014/main" val="419200498"/>
                  </a:ext>
                </a:extLst>
              </a:tr>
              <a:tr h="534594">
                <a:tc>
                  <a:txBody>
                    <a:bodyPr/>
                    <a:lstStyle/>
                    <a:p>
                      <a:pPr algn="ctr">
                        <a:lnSpc>
                          <a:spcPct val="150000"/>
                        </a:lnSpc>
                      </a:pPr>
                      <a:endParaRPr lang="en-IN" dirty="0"/>
                    </a:p>
                  </a:txBody>
                  <a:tcPr/>
                </a:tc>
                <a:tc>
                  <a:txBody>
                    <a:bodyPr/>
                    <a:lstStyle/>
                    <a:p>
                      <a:pPr algn="ctr">
                        <a:lnSpc>
                          <a:spcPct val="150000"/>
                        </a:lnSpc>
                      </a:pPr>
                      <a:r>
                        <a:rPr lang="en-US" dirty="0"/>
                        <a:t>‘C4’</a:t>
                      </a:r>
                      <a:endParaRPr lang="en-IN"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800" b="0" strike="noStrike" spc="-1" dirty="0">
                          <a:latin typeface="+mn-lt"/>
                        </a:rPr>
                        <a:t>$150M - $200M</a:t>
                      </a:r>
                    </a:p>
                  </a:txBody>
                  <a:tcPr/>
                </a:tc>
                <a:extLst>
                  <a:ext uri="{0D108BD9-81ED-4DB2-BD59-A6C34878D82A}">
                    <a16:rowId xmlns:a16="http://schemas.microsoft.com/office/drawing/2014/main" val="1028286341"/>
                  </a:ext>
                </a:extLst>
              </a:tr>
              <a:tr h="534594">
                <a:tc>
                  <a:txBody>
                    <a:bodyPr/>
                    <a:lstStyle/>
                    <a:p>
                      <a:pPr algn="ctr">
                        <a:lnSpc>
                          <a:spcPct val="150000"/>
                        </a:lnSpc>
                      </a:pPr>
                      <a:endParaRPr lang="en-IN" dirty="0"/>
                    </a:p>
                  </a:txBody>
                  <a:tcPr/>
                </a:tc>
                <a:tc>
                  <a:txBody>
                    <a:bodyPr/>
                    <a:lstStyle/>
                    <a:p>
                      <a:pPr algn="ctr">
                        <a:lnSpc>
                          <a:spcPct val="150000"/>
                        </a:lnSpc>
                      </a:pPr>
                      <a:r>
                        <a:rPr lang="en-US" dirty="0"/>
                        <a:t>‘C5’</a:t>
                      </a:r>
                      <a:endParaRPr lang="en-IN"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800" b="0" strike="noStrike" spc="-1" dirty="0">
                          <a:latin typeface="+mn-lt"/>
                        </a:rPr>
                        <a:t>$200M - $250M</a:t>
                      </a:r>
                    </a:p>
                  </a:txBody>
                  <a:tcPr/>
                </a:tc>
                <a:extLst>
                  <a:ext uri="{0D108BD9-81ED-4DB2-BD59-A6C34878D82A}">
                    <a16:rowId xmlns:a16="http://schemas.microsoft.com/office/drawing/2014/main" val="175264157"/>
                  </a:ext>
                </a:extLst>
              </a:tr>
              <a:tr h="534594">
                <a:tc>
                  <a:txBody>
                    <a:bodyPr/>
                    <a:lstStyle/>
                    <a:p>
                      <a:pPr algn="ctr">
                        <a:lnSpc>
                          <a:spcPct val="150000"/>
                        </a:lnSpc>
                      </a:pPr>
                      <a:endParaRPr lang="en-IN" dirty="0"/>
                    </a:p>
                  </a:txBody>
                  <a:tcPr/>
                </a:tc>
                <a:tc>
                  <a:txBody>
                    <a:bodyPr/>
                    <a:lstStyle/>
                    <a:p>
                      <a:pPr algn="ctr">
                        <a:lnSpc>
                          <a:spcPct val="150000"/>
                        </a:lnSpc>
                      </a:pPr>
                      <a:r>
                        <a:rPr lang="en-US" dirty="0"/>
                        <a:t>‘C6’</a:t>
                      </a:r>
                      <a:endParaRPr lang="en-IN"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800" b="0" strike="noStrike" spc="-1" dirty="0">
                          <a:latin typeface="+mn-lt"/>
                        </a:rPr>
                        <a:t>$250M - $500M</a:t>
                      </a:r>
                    </a:p>
                  </a:txBody>
                  <a:tcPr/>
                </a:tc>
                <a:extLst>
                  <a:ext uri="{0D108BD9-81ED-4DB2-BD59-A6C34878D82A}">
                    <a16:rowId xmlns:a16="http://schemas.microsoft.com/office/drawing/2014/main" val="97292747"/>
                  </a:ext>
                </a:extLst>
              </a:tr>
              <a:tr h="534594">
                <a:tc>
                  <a:txBody>
                    <a:bodyPr/>
                    <a:lstStyle/>
                    <a:p>
                      <a:pPr algn="ctr">
                        <a:lnSpc>
                          <a:spcPct val="150000"/>
                        </a:lnSpc>
                      </a:pPr>
                      <a:endParaRPr lang="en-IN" dirty="0"/>
                    </a:p>
                  </a:txBody>
                  <a:tcPr/>
                </a:tc>
                <a:tc>
                  <a:txBody>
                    <a:bodyPr/>
                    <a:lstStyle/>
                    <a:p>
                      <a:pPr algn="ctr">
                        <a:lnSpc>
                          <a:spcPct val="150000"/>
                        </a:lnSpc>
                      </a:pPr>
                      <a:r>
                        <a:rPr lang="en-US" dirty="0"/>
                        <a:t>‘C7’</a:t>
                      </a:r>
                      <a:endParaRPr lang="en-IN"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800" b="0" strike="noStrike" spc="-1" dirty="0">
                          <a:latin typeface="+mn-lt"/>
                        </a:rPr>
                        <a:t>$500M - $1000M</a:t>
                      </a:r>
                    </a:p>
                  </a:txBody>
                  <a:tcPr/>
                </a:tc>
                <a:extLst>
                  <a:ext uri="{0D108BD9-81ED-4DB2-BD59-A6C34878D82A}">
                    <a16:rowId xmlns:a16="http://schemas.microsoft.com/office/drawing/2014/main" val="518643576"/>
                  </a:ext>
                </a:extLst>
              </a:tr>
            </a:tbl>
          </a:graphicData>
        </a:graphic>
      </p:graphicFrame>
    </p:spTree>
    <p:extLst>
      <p:ext uri="{BB962C8B-B14F-4D97-AF65-F5344CB8AC3E}">
        <p14:creationId xmlns:p14="http://schemas.microsoft.com/office/powerpoint/2010/main" val="2609127359"/>
      </p:ext>
    </p:extLst>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ustomShape 1"/>
          <p:cNvSpPr/>
          <p:nvPr/>
        </p:nvSpPr>
        <p:spPr>
          <a:xfrm>
            <a:off x="762120" y="274680"/>
            <a:ext cx="7661160" cy="80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4400" b="0" strike="noStrike" spc="-1" dirty="0">
                <a:solidFill>
                  <a:srgbClr val="000000"/>
                </a:solidFill>
                <a:latin typeface="Calibri"/>
                <a:ea typeface="DejaVu Sans"/>
              </a:rPr>
              <a:t>Performance Evaluation :</a:t>
            </a:r>
            <a:endParaRPr lang="en-IN" sz="4400" b="0" strike="noStrike" spc="-1" dirty="0">
              <a:latin typeface="Arial"/>
            </a:endParaRPr>
          </a:p>
        </p:txBody>
      </p:sp>
      <p:sp>
        <p:nvSpPr>
          <p:cNvPr id="362" name="CustomShape 2"/>
          <p:cNvSpPr/>
          <p:nvPr/>
        </p:nvSpPr>
        <p:spPr>
          <a:xfrm>
            <a:off x="1415203" y="999716"/>
            <a:ext cx="5703177" cy="164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4760">
              <a:lnSpc>
                <a:spcPct val="100000"/>
              </a:lnSpc>
              <a:buClr>
                <a:srgbClr val="000000"/>
              </a:buClr>
              <a:buFont typeface="Wingdings" charset="2"/>
              <a:buChar char=""/>
            </a:pPr>
            <a:endParaRPr lang="en-IN" sz="2000" b="1" strike="noStrike" spc="-1" dirty="0">
              <a:solidFill>
                <a:srgbClr val="000000"/>
              </a:solidFill>
              <a:latin typeface="Calibri"/>
              <a:ea typeface="DejaVu Sans"/>
            </a:endParaRPr>
          </a:p>
          <a:p>
            <a:pPr marL="285840" indent="-284760">
              <a:lnSpc>
                <a:spcPct val="100000"/>
              </a:lnSpc>
              <a:buClr>
                <a:srgbClr val="000000"/>
              </a:buClr>
              <a:buFont typeface="Wingdings" charset="2"/>
              <a:buChar char=""/>
            </a:pPr>
            <a:r>
              <a:rPr lang="en-IN" sz="2000" b="1" strike="noStrike" spc="-1" dirty="0">
                <a:solidFill>
                  <a:srgbClr val="000000"/>
                </a:solidFill>
                <a:latin typeface="Calibri"/>
                <a:ea typeface="DejaVu Sans"/>
              </a:rPr>
              <a:t>Accuracy : </a:t>
            </a:r>
          </a:p>
          <a:p>
            <a:pPr marL="285840" indent="-284760">
              <a:lnSpc>
                <a:spcPct val="100000"/>
              </a:lnSpc>
              <a:buClr>
                <a:srgbClr val="000000"/>
              </a:buClr>
              <a:buFont typeface="Wingdings" charset="2"/>
              <a:buChar char=""/>
            </a:pPr>
            <a:endParaRPr lang="en-IN" sz="2000" b="1" spc="-1" dirty="0">
              <a:solidFill>
                <a:srgbClr val="000000"/>
              </a:solidFill>
              <a:latin typeface="Calibri"/>
              <a:ea typeface="DejaVu Sans"/>
            </a:endParaRPr>
          </a:p>
          <a:p>
            <a:pPr marL="458280" lvl="1">
              <a:buClr>
                <a:srgbClr val="000000"/>
              </a:buClr>
            </a:pPr>
            <a:r>
              <a:rPr lang="en-IN" b="0" strike="noStrike" spc="-1" dirty="0">
                <a:solidFill>
                  <a:srgbClr val="000000"/>
                </a:solidFill>
                <a:latin typeface="Calibri"/>
                <a:ea typeface="DejaVu Sans"/>
              </a:rPr>
              <a:t>It provides how precisely the model predicts the </a:t>
            </a:r>
            <a:r>
              <a:rPr lang="en-IN" spc="-1" dirty="0">
                <a:solidFill>
                  <a:srgbClr val="000000"/>
                </a:solidFill>
                <a:latin typeface="Calibri"/>
                <a:ea typeface="DejaVu Sans"/>
              </a:rPr>
              <a:t>output</a:t>
            </a:r>
            <a:r>
              <a:rPr lang="en-IN" b="0" strike="noStrike" spc="-1" dirty="0">
                <a:solidFill>
                  <a:srgbClr val="000000"/>
                </a:solidFill>
                <a:latin typeface="Calibri"/>
                <a:ea typeface="DejaVu Sans"/>
              </a:rPr>
              <a:t> when test data is given.</a:t>
            </a:r>
            <a:endParaRPr lang="en-IN" b="0" strike="noStrike" spc="-1" dirty="0">
              <a:latin typeface="Arial"/>
            </a:endParaRPr>
          </a:p>
        </p:txBody>
      </p:sp>
      <p:sp>
        <p:nvSpPr>
          <p:cNvPr id="363" name="CustomShape 3"/>
          <p:cNvSpPr/>
          <p:nvPr/>
        </p:nvSpPr>
        <p:spPr>
          <a:xfrm>
            <a:off x="2901060" y="5064895"/>
            <a:ext cx="3383280" cy="35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400" b="0" strike="noStrike" spc="-1" dirty="0">
                <a:solidFill>
                  <a:srgbClr val="000000"/>
                </a:solidFill>
                <a:latin typeface="Arial"/>
                <a:ea typeface="DejaVu Sans"/>
              </a:rPr>
              <a:t>In Case of Random Forest Classifier</a:t>
            </a:r>
            <a:endParaRPr lang="en-IN" sz="1400" b="0" strike="noStrike" spc="-1" dirty="0">
              <a:latin typeface="Arial"/>
            </a:endParaRPr>
          </a:p>
        </p:txBody>
      </p:sp>
      <p:graphicFrame>
        <p:nvGraphicFramePr>
          <p:cNvPr id="366" name="Table 6"/>
          <p:cNvGraphicFramePr/>
          <p:nvPr>
            <p:extLst>
              <p:ext uri="{D42A27DB-BD31-4B8C-83A1-F6EECF244321}">
                <p14:modId xmlns:p14="http://schemas.microsoft.com/office/powerpoint/2010/main" val="1576626900"/>
              </p:ext>
            </p:extLst>
          </p:nvPr>
        </p:nvGraphicFramePr>
        <p:xfrm>
          <a:off x="1539540" y="2884873"/>
          <a:ext cx="6064920" cy="1645920"/>
        </p:xfrm>
        <a:graphic>
          <a:graphicData uri="http://schemas.openxmlformats.org/drawingml/2006/table">
            <a:tbl>
              <a:tblPr/>
              <a:tblGrid>
                <a:gridCol w="930960">
                  <a:extLst>
                    <a:ext uri="{9D8B030D-6E8A-4147-A177-3AD203B41FA5}">
                      <a16:colId xmlns:a16="http://schemas.microsoft.com/office/drawing/2014/main" val="20000"/>
                    </a:ext>
                  </a:extLst>
                </a:gridCol>
                <a:gridCol w="1068120">
                  <a:extLst>
                    <a:ext uri="{9D8B030D-6E8A-4147-A177-3AD203B41FA5}">
                      <a16:colId xmlns:a16="http://schemas.microsoft.com/office/drawing/2014/main" val="20001"/>
                    </a:ext>
                  </a:extLst>
                </a:gridCol>
                <a:gridCol w="989280">
                  <a:extLst>
                    <a:ext uri="{9D8B030D-6E8A-4147-A177-3AD203B41FA5}">
                      <a16:colId xmlns:a16="http://schemas.microsoft.com/office/drawing/2014/main" val="20002"/>
                    </a:ext>
                  </a:extLst>
                </a:gridCol>
                <a:gridCol w="972000">
                  <a:extLst>
                    <a:ext uri="{9D8B030D-6E8A-4147-A177-3AD203B41FA5}">
                      <a16:colId xmlns:a16="http://schemas.microsoft.com/office/drawing/2014/main" val="20003"/>
                    </a:ext>
                  </a:extLst>
                </a:gridCol>
                <a:gridCol w="990000">
                  <a:extLst>
                    <a:ext uri="{9D8B030D-6E8A-4147-A177-3AD203B41FA5}">
                      <a16:colId xmlns:a16="http://schemas.microsoft.com/office/drawing/2014/main" val="20004"/>
                    </a:ext>
                  </a:extLst>
                </a:gridCol>
                <a:gridCol w="1114560">
                  <a:extLst>
                    <a:ext uri="{9D8B030D-6E8A-4147-A177-3AD203B41FA5}">
                      <a16:colId xmlns:a16="http://schemas.microsoft.com/office/drawing/2014/main" val="20005"/>
                    </a:ext>
                  </a:extLst>
                </a:gridCol>
              </a:tblGrid>
              <a:tr h="264600">
                <a:tc>
                  <a:txBody>
                    <a:bodyPr/>
                    <a:lstStyle/>
                    <a:p>
                      <a:pPr algn="ctr"/>
                      <a:r>
                        <a:rPr lang="en-IN" sz="1200" b="0" strike="noStrike" spc="-1" dirty="0">
                          <a:latin typeface="Arial"/>
                        </a:rPr>
                        <a:t>S.No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Test_size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HIT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AVG</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FLOP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Accuracy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264600">
                <a:tc>
                  <a:txBody>
                    <a:bodyPr/>
                    <a:lstStyle/>
                    <a:p>
                      <a:pPr algn="ctr"/>
                      <a:r>
                        <a:rPr lang="en-IN" sz="1200" b="0" strike="noStrike" spc="-1" dirty="0">
                          <a:latin typeface="Arial"/>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3314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1516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45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80%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264600">
                <a:tc>
                  <a:txBody>
                    <a:bodyPr/>
                    <a:lstStyle/>
                    <a:p>
                      <a:pPr algn="ctr"/>
                      <a:r>
                        <a:rPr lang="en-IN" sz="1200" b="0" strike="noStrike" spc="-1" dirty="0">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1482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1832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1561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64%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264600">
                <a:tc>
                  <a:txBody>
                    <a:bodyPr/>
                    <a:lstStyle/>
                    <a:p>
                      <a:pPr algn="ctr"/>
                      <a:r>
                        <a:rPr lang="en-IN" sz="1200" b="0" strike="noStrike" spc="-1" dirty="0">
                          <a:latin typeface="Arial"/>
                        </a:rPr>
                        <a:t>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3314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1561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78%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264600">
                <a:tc>
                  <a:txBody>
                    <a:bodyPr/>
                    <a:lstStyle/>
                    <a:p>
                      <a:pPr algn="ctr"/>
                      <a:r>
                        <a:rPr lang="en-IN" sz="1200" b="0" strike="noStrike" spc="-1" dirty="0">
                          <a:latin typeface="Arial"/>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3314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1516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45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80%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264600">
                <a:tc>
                  <a:txBody>
                    <a:bodyPr/>
                    <a:lstStyle/>
                    <a:p>
                      <a:pPr algn="ctr"/>
                      <a:r>
                        <a:rPr lang="en-IN" sz="1200" b="0" strike="noStrike" spc="-1" dirty="0">
                          <a:latin typeface="Arial"/>
                        </a:rPr>
                        <a:t>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1482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1832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1561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64%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BF47-42EE-4F00-BAE9-3C2F4672E732}"/>
              </a:ext>
            </a:extLst>
          </p:cNvPr>
          <p:cNvSpPr>
            <a:spLocks noGrp="1"/>
          </p:cNvSpPr>
          <p:nvPr>
            <p:ph type="title"/>
          </p:nvPr>
        </p:nvSpPr>
        <p:spPr>
          <a:xfrm>
            <a:off x="975932" y="4291384"/>
            <a:ext cx="7818463" cy="648956"/>
          </a:xfrm>
        </p:spPr>
        <p:txBody>
          <a:bodyPr/>
          <a:lstStyle/>
          <a:p>
            <a:r>
              <a:rPr lang="en-US" sz="2400" dirty="0"/>
              <a:t>SMOTE(</a:t>
            </a:r>
            <a:r>
              <a:rPr lang="en-IN" sz="2400" b="0" i="0" dirty="0">
                <a:effectLst/>
                <a:cs typeface="Times New Roman" panose="02020603050405020304" pitchFamily="18" charset="0"/>
              </a:rPr>
              <a:t>Synthetic Minority Over-sampling Technique</a:t>
            </a:r>
            <a:r>
              <a:rPr lang="en-US" sz="2400" dirty="0"/>
              <a:t>): </a:t>
            </a:r>
            <a:endParaRPr lang="en-IN" sz="2400" dirty="0"/>
          </a:p>
        </p:txBody>
      </p:sp>
      <p:sp>
        <p:nvSpPr>
          <p:cNvPr id="3" name="TextBox 2">
            <a:extLst>
              <a:ext uri="{FF2B5EF4-FFF2-40B4-BE49-F238E27FC236}">
                <a16:creationId xmlns:a16="http://schemas.microsoft.com/office/drawing/2014/main" id="{16253E88-A324-4D36-AF99-5EAE15D9C2CD}"/>
              </a:ext>
            </a:extLst>
          </p:cNvPr>
          <p:cNvSpPr txBox="1"/>
          <p:nvPr/>
        </p:nvSpPr>
        <p:spPr>
          <a:xfrm>
            <a:off x="992790" y="4902505"/>
            <a:ext cx="7389091" cy="923330"/>
          </a:xfrm>
          <a:prstGeom prst="rect">
            <a:avLst/>
          </a:prstGeom>
          <a:noFill/>
        </p:spPr>
        <p:txBody>
          <a:bodyPr wrap="square" rtlCol="0">
            <a:spAutoFit/>
          </a:bodyPr>
          <a:lstStyle/>
          <a:p>
            <a:pPr marL="285750" indent="-285750">
              <a:buFontTx/>
              <a:buChar char="-"/>
            </a:pPr>
            <a:r>
              <a:rPr lang="en-US" dirty="0"/>
              <a:t>Used to solve imbalanced dataset.</a:t>
            </a:r>
          </a:p>
          <a:p>
            <a:pPr marL="285750" indent="-285750">
              <a:buFontTx/>
              <a:buChar char="-"/>
            </a:pPr>
            <a:r>
              <a:rPr lang="en-US" b="0" i="0" dirty="0">
                <a:solidFill>
                  <a:srgbClr val="202124"/>
                </a:solidFill>
                <a:effectLst/>
              </a:rPr>
              <a:t>It aims to balance class distribution by randomly increasing minority class examples by replicating them.</a:t>
            </a:r>
            <a:endParaRPr lang="en-IN" dirty="0"/>
          </a:p>
        </p:txBody>
      </p:sp>
      <p:pic>
        <p:nvPicPr>
          <p:cNvPr id="5" name="Picture 4">
            <a:extLst>
              <a:ext uri="{FF2B5EF4-FFF2-40B4-BE49-F238E27FC236}">
                <a16:creationId xmlns:a16="http://schemas.microsoft.com/office/drawing/2014/main" id="{9EE1B667-5237-401C-A505-BAC5A17B922B}"/>
              </a:ext>
            </a:extLst>
          </p:cNvPr>
          <p:cNvPicPr>
            <a:picLocks noChangeAspect="1"/>
          </p:cNvPicPr>
          <p:nvPr/>
        </p:nvPicPr>
        <p:blipFill rotWithShape="1">
          <a:blip r:embed="rId2"/>
          <a:srcRect l="19192" t="55179" r="46667" b="39630"/>
          <a:stretch/>
        </p:blipFill>
        <p:spPr>
          <a:xfrm>
            <a:off x="762119" y="5825835"/>
            <a:ext cx="8032276" cy="1032165"/>
          </a:xfrm>
          <a:prstGeom prst="rect">
            <a:avLst/>
          </a:prstGeom>
        </p:spPr>
      </p:pic>
      <p:graphicFrame>
        <p:nvGraphicFramePr>
          <p:cNvPr id="8" name="Table 7">
            <a:extLst>
              <a:ext uri="{FF2B5EF4-FFF2-40B4-BE49-F238E27FC236}">
                <a16:creationId xmlns:a16="http://schemas.microsoft.com/office/drawing/2014/main" id="{A26D9358-C899-4447-89AD-8084D16AB585}"/>
              </a:ext>
            </a:extLst>
          </p:cNvPr>
          <p:cNvGraphicFramePr>
            <a:graphicFrameLocks noGrp="1"/>
          </p:cNvGraphicFramePr>
          <p:nvPr>
            <p:extLst>
              <p:ext uri="{D42A27DB-BD31-4B8C-83A1-F6EECF244321}">
                <p14:modId xmlns:p14="http://schemas.microsoft.com/office/powerpoint/2010/main" val="3777188494"/>
              </p:ext>
            </p:extLst>
          </p:nvPr>
        </p:nvGraphicFramePr>
        <p:xfrm>
          <a:off x="1105643" y="167984"/>
          <a:ext cx="7040830" cy="3572746"/>
        </p:xfrm>
        <a:graphic>
          <a:graphicData uri="http://schemas.openxmlformats.org/drawingml/2006/table">
            <a:tbl>
              <a:tblPr bandRow="1">
                <a:tableStyleId>{073A0DAA-6AF3-43AB-8588-CEC1D06C72B9}</a:tableStyleId>
              </a:tblPr>
              <a:tblGrid>
                <a:gridCol w="1408166">
                  <a:extLst>
                    <a:ext uri="{9D8B030D-6E8A-4147-A177-3AD203B41FA5}">
                      <a16:colId xmlns:a16="http://schemas.microsoft.com/office/drawing/2014/main" val="209805986"/>
                    </a:ext>
                  </a:extLst>
                </a:gridCol>
                <a:gridCol w="1408166">
                  <a:extLst>
                    <a:ext uri="{9D8B030D-6E8A-4147-A177-3AD203B41FA5}">
                      <a16:colId xmlns:a16="http://schemas.microsoft.com/office/drawing/2014/main" val="375599322"/>
                    </a:ext>
                  </a:extLst>
                </a:gridCol>
                <a:gridCol w="1408166">
                  <a:extLst>
                    <a:ext uri="{9D8B030D-6E8A-4147-A177-3AD203B41FA5}">
                      <a16:colId xmlns:a16="http://schemas.microsoft.com/office/drawing/2014/main" val="3402685363"/>
                    </a:ext>
                  </a:extLst>
                </a:gridCol>
                <a:gridCol w="1408166">
                  <a:extLst>
                    <a:ext uri="{9D8B030D-6E8A-4147-A177-3AD203B41FA5}">
                      <a16:colId xmlns:a16="http://schemas.microsoft.com/office/drawing/2014/main" val="2491855836"/>
                    </a:ext>
                  </a:extLst>
                </a:gridCol>
                <a:gridCol w="1408166">
                  <a:extLst>
                    <a:ext uri="{9D8B030D-6E8A-4147-A177-3AD203B41FA5}">
                      <a16:colId xmlns:a16="http://schemas.microsoft.com/office/drawing/2014/main" val="3550873706"/>
                    </a:ext>
                  </a:extLst>
                </a:gridCol>
              </a:tblGrid>
              <a:tr h="275766">
                <a:tc>
                  <a:txBody>
                    <a:bodyPr/>
                    <a:lstStyle/>
                    <a:p>
                      <a:pPr algn="ctr">
                        <a:lnSpc>
                          <a:spcPct val="150000"/>
                        </a:lnSpc>
                      </a:pPr>
                      <a:r>
                        <a:rPr lang="en-US" sz="1300" dirty="0">
                          <a:effectLst/>
                        </a:rPr>
                        <a:t> </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Precision</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Recall </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f1-score</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support</a:t>
                      </a:r>
                      <a:endParaRPr lang="en-IN"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81331417"/>
                  </a:ext>
                </a:extLst>
              </a:tr>
              <a:tr h="261519">
                <a:tc>
                  <a:txBody>
                    <a:bodyPr/>
                    <a:lstStyle/>
                    <a:p>
                      <a:pPr algn="ctr">
                        <a:lnSpc>
                          <a:spcPct val="150000"/>
                        </a:lnSpc>
                      </a:pPr>
                      <a:r>
                        <a:rPr lang="en-US" sz="1300">
                          <a:effectLst/>
                        </a:rPr>
                        <a:t>C1</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0.86</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0.87</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0.87</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690</a:t>
                      </a:r>
                      <a:endParaRPr lang="en-IN"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37307099"/>
                  </a:ext>
                </a:extLst>
              </a:tr>
              <a:tr h="275766">
                <a:tc>
                  <a:txBody>
                    <a:bodyPr/>
                    <a:lstStyle/>
                    <a:p>
                      <a:pPr algn="ctr">
                        <a:lnSpc>
                          <a:spcPct val="150000"/>
                        </a:lnSpc>
                      </a:pPr>
                      <a:r>
                        <a:rPr lang="en-US" sz="1300" dirty="0">
                          <a:effectLst/>
                        </a:rPr>
                        <a:t>C2</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0.38</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0.46</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0.42</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140</a:t>
                      </a:r>
                      <a:endParaRPr lang="en-IN"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10494632"/>
                  </a:ext>
                </a:extLst>
              </a:tr>
              <a:tr h="275766">
                <a:tc>
                  <a:txBody>
                    <a:bodyPr/>
                    <a:lstStyle/>
                    <a:p>
                      <a:pPr algn="ctr">
                        <a:lnSpc>
                          <a:spcPct val="150000"/>
                        </a:lnSpc>
                      </a:pPr>
                      <a:r>
                        <a:rPr lang="en-US" sz="1300">
                          <a:effectLst/>
                        </a:rPr>
                        <a:t>C3</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0.28</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0.20</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0.77</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89</a:t>
                      </a:r>
                      <a:endParaRPr lang="en-IN"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3048811"/>
                  </a:ext>
                </a:extLst>
              </a:tr>
              <a:tr h="275766">
                <a:tc>
                  <a:txBody>
                    <a:bodyPr/>
                    <a:lstStyle/>
                    <a:p>
                      <a:pPr algn="ctr">
                        <a:lnSpc>
                          <a:spcPct val="150000"/>
                        </a:lnSpc>
                      </a:pPr>
                      <a:r>
                        <a:rPr lang="en-US" sz="1300">
                          <a:effectLst/>
                        </a:rPr>
                        <a:t>C4</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0.21</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0.09</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0.13</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32</a:t>
                      </a:r>
                      <a:endParaRPr lang="en-IN"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64440274"/>
                  </a:ext>
                </a:extLst>
              </a:tr>
              <a:tr h="275766">
                <a:tc>
                  <a:txBody>
                    <a:bodyPr/>
                    <a:lstStyle/>
                    <a:p>
                      <a:pPr algn="ctr">
                        <a:lnSpc>
                          <a:spcPct val="150000"/>
                        </a:lnSpc>
                      </a:pPr>
                      <a:r>
                        <a:rPr lang="en-US" sz="1300">
                          <a:effectLst/>
                        </a:rPr>
                        <a:t>C5</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0.12</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0.22</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0.16</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9</a:t>
                      </a:r>
                      <a:endParaRPr lang="en-IN"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35875583"/>
                  </a:ext>
                </a:extLst>
              </a:tr>
              <a:tr h="275766">
                <a:tc>
                  <a:txBody>
                    <a:bodyPr/>
                    <a:lstStyle/>
                    <a:p>
                      <a:pPr algn="ctr">
                        <a:lnSpc>
                          <a:spcPct val="150000"/>
                        </a:lnSpc>
                      </a:pPr>
                      <a:r>
                        <a:rPr lang="en-US" sz="1300">
                          <a:effectLst/>
                        </a:rPr>
                        <a:t>C6</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0.53</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0.33</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0.41</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24</a:t>
                      </a:r>
                      <a:endParaRPr lang="en-IN"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5888165"/>
                  </a:ext>
                </a:extLst>
              </a:tr>
              <a:tr h="275766">
                <a:tc>
                  <a:txBody>
                    <a:bodyPr/>
                    <a:lstStyle/>
                    <a:p>
                      <a:pPr algn="ctr">
                        <a:lnSpc>
                          <a:spcPct val="150000"/>
                        </a:lnSpc>
                      </a:pPr>
                      <a:r>
                        <a:rPr lang="en-US" sz="1300">
                          <a:effectLst/>
                        </a:rPr>
                        <a:t>C7</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0.00</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0.00</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0.00</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a:t>
                      </a:r>
                      <a:endParaRPr lang="en-IN" sz="13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90704494"/>
                  </a:ext>
                </a:extLst>
              </a:tr>
              <a:tr h="275766">
                <a:tc>
                  <a:txBody>
                    <a:bodyPr/>
                    <a:lstStyle/>
                    <a:p>
                      <a:pPr algn="ctr">
                        <a:lnSpc>
                          <a:spcPct val="150000"/>
                        </a:lnSpc>
                      </a:pPr>
                      <a:r>
                        <a:rPr lang="en-US" sz="1300">
                          <a:effectLst/>
                        </a:rPr>
                        <a:t> </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 </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 </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 </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 </a:t>
                      </a:r>
                      <a:endParaRPr lang="en-IN" sz="13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46442338"/>
                  </a:ext>
                </a:extLst>
              </a:tr>
              <a:tr h="261519">
                <a:tc>
                  <a:txBody>
                    <a:bodyPr/>
                    <a:lstStyle/>
                    <a:p>
                      <a:pPr algn="ctr">
                        <a:lnSpc>
                          <a:spcPct val="150000"/>
                        </a:lnSpc>
                      </a:pPr>
                      <a:r>
                        <a:rPr lang="en-US" sz="1300">
                          <a:effectLst/>
                        </a:rPr>
                        <a:t>accuracy</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 </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 </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0.71</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984</a:t>
                      </a:r>
                      <a:endParaRPr lang="en-IN" sz="13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30922821"/>
                  </a:ext>
                </a:extLst>
              </a:tr>
              <a:tr h="275766">
                <a:tc>
                  <a:txBody>
                    <a:bodyPr/>
                    <a:lstStyle/>
                    <a:p>
                      <a:pPr algn="ctr">
                        <a:lnSpc>
                          <a:spcPct val="150000"/>
                        </a:lnSpc>
                      </a:pPr>
                      <a:r>
                        <a:rPr lang="en-US" sz="1300">
                          <a:effectLst/>
                        </a:rPr>
                        <a:t>Macro avg</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0.34</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0.31</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0.32</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984</a:t>
                      </a:r>
                      <a:endParaRPr lang="en-IN" sz="13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3829300"/>
                  </a:ext>
                </a:extLst>
              </a:tr>
              <a:tr h="567814">
                <a:tc>
                  <a:txBody>
                    <a:bodyPr/>
                    <a:lstStyle/>
                    <a:p>
                      <a:pPr algn="ctr">
                        <a:lnSpc>
                          <a:spcPct val="150000"/>
                        </a:lnSpc>
                      </a:pPr>
                      <a:r>
                        <a:rPr lang="en-US" sz="1300">
                          <a:effectLst/>
                        </a:rPr>
                        <a:t>Weighted avg</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0.71</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0.71</a:t>
                      </a:r>
                      <a:endParaRPr lang="en-IN" sz="13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a:effectLst/>
                        </a:rPr>
                        <a:t>0.71</a:t>
                      </a:r>
                      <a:endParaRPr lang="en-IN" sz="13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300" dirty="0">
                          <a:effectLst/>
                        </a:rPr>
                        <a:t>984</a:t>
                      </a:r>
                      <a:endParaRPr lang="en-IN" sz="13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98433180"/>
                  </a:ext>
                </a:extLst>
              </a:tr>
            </a:tbl>
          </a:graphicData>
        </a:graphic>
      </p:graphicFrame>
      <p:sp>
        <p:nvSpPr>
          <p:cNvPr id="9" name="CustomShape 4">
            <a:extLst>
              <a:ext uri="{FF2B5EF4-FFF2-40B4-BE49-F238E27FC236}">
                <a16:creationId xmlns:a16="http://schemas.microsoft.com/office/drawing/2014/main" id="{2E5CC229-8250-4230-AF87-4B5B47813F62}"/>
              </a:ext>
            </a:extLst>
          </p:cNvPr>
          <p:cNvSpPr/>
          <p:nvPr/>
        </p:nvSpPr>
        <p:spPr>
          <a:xfrm>
            <a:off x="2758473" y="3833327"/>
            <a:ext cx="4608000" cy="35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400" b="0" strike="noStrike" spc="-1" dirty="0">
                <a:solidFill>
                  <a:srgbClr val="000000"/>
                </a:solidFill>
                <a:latin typeface="Arial"/>
                <a:ea typeface="DejaVu Sans"/>
              </a:rPr>
              <a:t>In Case of Decision Tree Classifier (gross range)</a:t>
            </a:r>
            <a:endParaRPr lang="en-IN" sz="1400" b="0" strike="noStrike" spc="-1" dirty="0">
              <a:latin typeface="Arial"/>
            </a:endParaRPr>
          </a:p>
        </p:txBody>
      </p:sp>
    </p:spTree>
    <p:extLst>
      <p:ext uri="{BB962C8B-B14F-4D97-AF65-F5344CB8AC3E}">
        <p14:creationId xmlns:p14="http://schemas.microsoft.com/office/powerpoint/2010/main" val="3997637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7" name="Table 1"/>
          <p:cNvGraphicFramePr/>
          <p:nvPr/>
        </p:nvGraphicFramePr>
        <p:xfrm>
          <a:off x="1408320" y="329400"/>
          <a:ext cx="6727680" cy="4242960"/>
        </p:xfrm>
        <a:graphic>
          <a:graphicData uri="http://schemas.openxmlformats.org/drawingml/2006/table">
            <a:tbl>
              <a:tblPr/>
              <a:tblGrid>
                <a:gridCol w="1055520">
                  <a:extLst>
                    <a:ext uri="{9D8B030D-6E8A-4147-A177-3AD203B41FA5}">
                      <a16:colId xmlns:a16="http://schemas.microsoft.com/office/drawing/2014/main" val="20000"/>
                    </a:ext>
                  </a:extLst>
                </a:gridCol>
                <a:gridCol w="1431360">
                  <a:extLst>
                    <a:ext uri="{9D8B030D-6E8A-4147-A177-3AD203B41FA5}">
                      <a16:colId xmlns:a16="http://schemas.microsoft.com/office/drawing/2014/main" val="20001"/>
                    </a:ext>
                  </a:extLst>
                </a:gridCol>
                <a:gridCol w="1102320">
                  <a:extLst>
                    <a:ext uri="{9D8B030D-6E8A-4147-A177-3AD203B41FA5}">
                      <a16:colId xmlns:a16="http://schemas.microsoft.com/office/drawing/2014/main" val="20002"/>
                    </a:ext>
                  </a:extLst>
                </a:gridCol>
                <a:gridCol w="996120">
                  <a:extLst>
                    <a:ext uri="{9D8B030D-6E8A-4147-A177-3AD203B41FA5}">
                      <a16:colId xmlns:a16="http://schemas.microsoft.com/office/drawing/2014/main" val="20003"/>
                    </a:ext>
                  </a:extLst>
                </a:gridCol>
                <a:gridCol w="962640">
                  <a:extLst>
                    <a:ext uri="{9D8B030D-6E8A-4147-A177-3AD203B41FA5}">
                      <a16:colId xmlns:a16="http://schemas.microsoft.com/office/drawing/2014/main" val="20004"/>
                    </a:ext>
                  </a:extLst>
                </a:gridCol>
                <a:gridCol w="1179720">
                  <a:extLst>
                    <a:ext uri="{9D8B030D-6E8A-4147-A177-3AD203B41FA5}">
                      <a16:colId xmlns:a16="http://schemas.microsoft.com/office/drawing/2014/main" val="20005"/>
                    </a:ext>
                  </a:extLst>
                </a:gridCol>
              </a:tblGrid>
              <a:tr h="699840">
                <a:tc>
                  <a:txBody>
                    <a:bodyPr/>
                    <a:lstStyle/>
                    <a:p>
                      <a:pPr algn="ctr"/>
                      <a:r>
                        <a:rPr lang="en-IN" sz="1200" b="0" strike="noStrike" spc="-1" dirty="0">
                          <a:latin typeface="Arial"/>
                        </a:rPr>
                        <a:t>No of features</a:t>
                      </a:r>
                    </a:p>
                    <a:p>
                      <a:pPr algn="ctr"/>
                      <a:r>
                        <a:rPr lang="en-IN" sz="1200" b="0" strike="noStrike" spc="-1" dirty="0">
                          <a:latin typeface="Arial"/>
                        </a:rPr>
                        <a:t>(Test size)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Grid_search</a:t>
                      </a:r>
                    </a:p>
                    <a:p>
                      <a:pPr algn="ctr"/>
                      <a:r>
                        <a:rPr lang="en-IN" sz="1200" b="0" strike="noStrike" spc="-1" dirty="0">
                          <a:latin typeface="Arial"/>
                        </a:rPr>
                        <a:t>(Yes / 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Mean Absolute</a:t>
                      </a:r>
                    </a:p>
                    <a:p>
                      <a:pPr algn="ctr"/>
                      <a:r>
                        <a:rPr lang="en-IN" sz="1200" b="0" strike="noStrike" spc="-1" dirty="0">
                          <a:latin typeface="Arial"/>
                        </a:rPr>
                        <a:t>Error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Model Score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R2 Score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IN" sz="1200" b="0" strike="noStrike" spc="-1" dirty="0">
                          <a:latin typeface="Arial"/>
                        </a:rPr>
                        <a:t>Accuracy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05640">
                <a:tc rowSpan="2">
                  <a:txBody>
                    <a:bodyPr/>
                    <a:lstStyle/>
                    <a:p>
                      <a:pPr algn="ctr"/>
                      <a:endParaRPr lang="en-IN" sz="1200" b="0" strike="noStrike" spc="-1" dirty="0">
                        <a:latin typeface="Arial"/>
                      </a:endParaRPr>
                    </a:p>
                    <a:p>
                      <a:pPr algn="ctr"/>
                      <a:r>
                        <a:rPr lang="en-IN" sz="1200" b="0" strike="noStrike" spc="-1" dirty="0">
                          <a:latin typeface="Arial"/>
                        </a:rPr>
                        <a:t>6 (25)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0.57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0.914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0.483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89.16%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05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Yes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0.55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0.752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0.508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89.34%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05640">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05640">
                <a:tc rowSpan="2">
                  <a:txBody>
                    <a:bodyPr/>
                    <a:lstStyle/>
                    <a:p>
                      <a:pPr algn="ctr"/>
                      <a:endParaRPr lang="en-IN" sz="1200" b="0" strike="noStrike" spc="-1" dirty="0">
                        <a:latin typeface="Arial"/>
                      </a:endParaRPr>
                    </a:p>
                    <a:p>
                      <a:pPr algn="ctr"/>
                      <a:r>
                        <a:rPr lang="en-IN" sz="1200" b="0" strike="noStrike" spc="-1" dirty="0">
                          <a:latin typeface="Arial"/>
                        </a:rPr>
                        <a:t>6 (30)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0.58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0.924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89.18%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05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Yes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0.56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0.671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0.509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89.39%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305640">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05640">
                <a:tc rowSpan="2">
                  <a:txBody>
                    <a:bodyPr/>
                    <a:lstStyle/>
                    <a:p>
                      <a:pPr algn="ctr"/>
                      <a:endParaRPr lang="en-IN" sz="1200" b="0" strike="noStrike" spc="-1" dirty="0">
                        <a:latin typeface="Arial"/>
                      </a:endParaRPr>
                    </a:p>
                    <a:p>
                      <a:pPr algn="ctr"/>
                      <a:r>
                        <a:rPr lang="en-IN" sz="1200" b="0" strike="noStrike" spc="-1" dirty="0">
                          <a:latin typeface="Arial"/>
                        </a:rPr>
                        <a:t>All (25)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0.55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0.974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0.525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89.57%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30564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Yes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0.52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0.842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0.563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89.9%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05640">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9"/>
                  </a:ext>
                </a:extLst>
              </a:tr>
              <a:tr h="305640">
                <a:tc rowSpan="2">
                  <a:txBody>
                    <a:bodyPr/>
                    <a:lstStyle/>
                    <a:p>
                      <a:pPr algn="ctr"/>
                      <a:endParaRPr lang="en-IN" sz="1200" b="0" strike="noStrike" spc="-1" dirty="0">
                        <a:latin typeface="Arial"/>
                      </a:endParaRPr>
                    </a:p>
                    <a:p>
                      <a:pPr algn="ctr"/>
                      <a:r>
                        <a:rPr lang="en-IN" sz="1200" b="0" strike="noStrike" spc="-1" dirty="0">
                          <a:latin typeface="Arial"/>
                        </a:rPr>
                        <a:t>All (30)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0.56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0.977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0.515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IN" sz="1200" b="0" strike="noStrike" spc="-1" dirty="0">
                          <a:latin typeface="Arial"/>
                        </a:rPr>
                        <a:t>89.57%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r h="30636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Yes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0.52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0.847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0.56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IN" sz="1200" b="0" strike="noStrike" spc="-1" dirty="0">
                          <a:latin typeface="Arial"/>
                        </a:rPr>
                        <a:t>90.04%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11"/>
                  </a:ext>
                </a:extLst>
              </a:tr>
            </a:tbl>
          </a:graphicData>
        </a:graphic>
      </p:graphicFrame>
      <p:sp>
        <p:nvSpPr>
          <p:cNvPr id="368" name="TextShape 2"/>
          <p:cNvSpPr txBox="1"/>
          <p:nvPr/>
        </p:nvSpPr>
        <p:spPr>
          <a:xfrm>
            <a:off x="1512000" y="4680000"/>
            <a:ext cx="6696000" cy="346320"/>
          </a:xfrm>
          <a:prstGeom prst="rect">
            <a:avLst/>
          </a:prstGeom>
          <a:noFill/>
          <a:ln>
            <a:noFill/>
          </a:ln>
        </p:spPr>
        <p:txBody>
          <a:bodyPr lIns="90000" tIns="45000" rIns="90000" bIns="45000"/>
          <a:lstStyle/>
          <a:p>
            <a:r>
              <a:rPr lang="en-IN" sz="1800" b="0" strike="noStrike" spc="-1" dirty="0">
                <a:latin typeface="Arial"/>
              </a:rPr>
              <a:t>In Case of Regression Model [XGBoost Model] - (imdb_score)</a:t>
            </a:r>
          </a:p>
        </p:txBody>
      </p:sp>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762120" y="274680"/>
            <a:ext cx="807624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4400" b="0" strike="noStrike" spc="-1" dirty="0">
                <a:solidFill>
                  <a:srgbClr val="000000"/>
                </a:solidFill>
                <a:latin typeface="Calibri"/>
                <a:ea typeface="DejaVu Sans"/>
              </a:rPr>
              <a:t>Conclusion</a:t>
            </a:r>
            <a:endParaRPr lang="en-IN" sz="4400" b="0" strike="noStrike" spc="-1" dirty="0">
              <a:latin typeface="Arial"/>
            </a:endParaRPr>
          </a:p>
        </p:txBody>
      </p:sp>
      <p:sp>
        <p:nvSpPr>
          <p:cNvPr id="373" name="CustomShape 2"/>
          <p:cNvSpPr/>
          <p:nvPr/>
        </p:nvSpPr>
        <p:spPr>
          <a:xfrm>
            <a:off x="827640" y="1653309"/>
            <a:ext cx="7271640" cy="152369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ea typeface="DejaVu Sans"/>
              </a:rPr>
              <a:t>Thus, using machine learning tools for analysing movie reviews box office production companies can get a pre-release analysis which can be very useful in further decisional aspects.</a:t>
            </a:r>
            <a:endParaRPr lang="en-IN" sz="1800" b="0" strike="noStrike" spc="-1" dirty="0"/>
          </a:p>
          <a:p>
            <a:pPr>
              <a:lnSpc>
                <a:spcPct val="100000"/>
              </a:lnSpc>
            </a:pPr>
            <a:endParaRPr lang="en-IN" sz="1800" b="0" strike="noStrike" spc="-1" dirty="0">
              <a:latin typeface="Arial"/>
            </a:endParaRPr>
          </a:p>
        </p:txBody>
      </p:sp>
      <p:sp>
        <p:nvSpPr>
          <p:cNvPr id="6" name="TextBox 5">
            <a:extLst>
              <a:ext uri="{FF2B5EF4-FFF2-40B4-BE49-F238E27FC236}">
                <a16:creationId xmlns:a16="http://schemas.microsoft.com/office/drawing/2014/main" id="{EF4B5A8B-D18F-4446-8269-1256BF481C22}"/>
              </a:ext>
            </a:extLst>
          </p:cNvPr>
          <p:cNvSpPr txBox="1"/>
          <p:nvPr/>
        </p:nvSpPr>
        <p:spPr>
          <a:xfrm>
            <a:off x="863059" y="2767378"/>
            <a:ext cx="7271639" cy="3139321"/>
          </a:xfrm>
          <a:prstGeom prst="rect">
            <a:avLst/>
          </a:prstGeom>
          <a:noFill/>
        </p:spPr>
        <p:txBody>
          <a:bodyPr wrap="square" rtlCol="0">
            <a:spAutoFit/>
          </a:bodyPr>
          <a:lstStyle/>
          <a:p>
            <a:r>
              <a:rPr lang="en-US" dirty="0"/>
              <a:t>The system will predict an approximate success rate of a movie based on its profitability by analyzing historical data.</a:t>
            </a:r>
          </a:p>
          <a:p>
            <a:endParaRPr lang="en-US" dirty="0"/>
          </a:p>
          <a:p>
            <a:endParaRPr lang="en-US" dirty="0"/>
          </a:p>
          <a:p>
            <a:endParaRPr lang="en-US" dirty="0"/>
          </a:p>
          <a:p>
            <a:pPr algn="just"/>
            <a:r>
              <a:rPr lang="en-US" sz="1800" dirty="0">
                <a:effectLst/>
                <a:ea typeface="Times New Roman" panose="02020603050405020304" pitchFamily="18" charset="0"/>
                <a:cs typeface="Times New Roman" panose="02020603050405020304" pitchFamily="18" charset="0"/>
              </a:rPr>
              <a:t>For future work, we can add trailer hit count and social media hive, news trending and release date, vacation of years to this system to get the system more mature for prediction.</a:t>
            </a:r>
            <a:endParaRPr lang="en-IN" sz="1800" dirty="0">
              <a:effectLst/>
              <a:ea typeface="Times New Roman" panose="02020603050405020304" pitchFamily="18" charset="0"/>
              <a:cs typeface="Times New Roman" panose="02020603050405020304" pitchFamily="18" charset="0"/>
            </a:endParaRPr>
          </a:p>
          <a:p>
            <a:r>
              <a:rPr lang="en-US" sz="1800" dirty="0">
                <a:solidFill>
                  <a:srgbClr val="000000"/>
                </a:solidFill>
                <a:effectLst/>
                <a:ea typeface="Times New Roman" panose="02020603050405020304" pitchFamily="18" charset="0"/>
                <a:cs typeface="Times New Roman" panose="02020603050405020304" pitchFamily="18" charset="0"/>
              </a:rPr>
              <a:t>As based on further technology and learning, the accuracy for prediction of gross value range (decision tree classifier) can be increased. </a:t>
            </a:r>
            <a:endParaRPr lang="en-IN" dirty="0">
              <a:cs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762120" y="274680"/>
            <a:ext cx="807624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4400" b="0" strike="noStrike" spc="-1" dirty="0">
                <a:solidFill>
                  <a:srgbClr val="000000"/>
                </a:solidFill>
                <a:latin typeface="Calibri"/>
                <a:ea typeface="DejaVu Sans"/>
              </a:rPr>
              <a:t>References</a:t>
            </a:r>
            <a:endParaRPr lang="en-IN" sz="4400" b="0" strike="noStrike" spc="-1" dirty="0">
              <a:latin typeface="Arial"/>
            </a:endParaRPr>
          </a:p>
        </p:txBody>
      </p:sp>
      <p:sp>
        <p:nvSpPr>
          <p:cNvPr id="377" name="CustomShape 2"/>
          <p:cNvSpPr/>
          <p:nvPr/>
        </p:nvSpPr>
        <p:spPr>
          <a:xfrm>
            <a:off x="936000" y="1222200"/>
            <a:ext cx="7559640" cy="420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Calibri"/>
                <a:ea typeface="DejaVu Sans"/>
              </a:rPr>
              <a:t>[1]Steven Yoo, Robert Kanter, David Cummings TA, Andrew Mass, “Predicting Movie Revenue from IMDB Data”, pp. 1-0 ,2015</a:t>
            </a:r>
            <a:r>
              <a:rPr lang="en-IN" sz="1200" b="0" strike="noStrike" spc="-1" dirty="0">
                <a:solidFill>
                  <a:srgbClr val="000000"/>
                </a:solidFill>
                <a:latin typeface="Calibri"/>
                <a:ea typeface="DejaVu Sans"/>
              </a:rPr>
              <a:t> </a:t>
            </a:r>
            <a:r>
              <a:rPr lang="en-IN" sz="1800" b="0" u="sng" strike="noStrike" spc="-1" dirty="0">
                <a:solidFill>
                  <a:srgbClr val="0000FF"/>
                </a:solidFill>
                <a:uFillTx/>
                <a:latin typeface="Calibri"/>
                <a:ea typeface="DejaVu Sans"/>
                <a:hlinkClick r:id="rId2"/>
              </a:rPr>
              <a:t>http://cs229.stanford.edu/proj2011/YooKanterCummings-PredictingMovieRevenuesUsingImdbData</a:t>
            </a: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[2]Nevon Project “Movie Success Prediction Using Data Mining” [Online] Available: http://nevonprojects.com/movie-success-prediction-using-data-mining/ [Accessed: 10Dec-17]</a:t>
            </a:r>
            <a:r>
              <a:rPr lang="en-IN" sz="1200" b="0" strike="noStrike" spc="-1" dirty="0">
                <a:solidFill>
                  <a:srgbClr val="000000"/>
                </a:solidFill>
                <a:latin typeface="Calibri"/>
                <a:ea typeface="DejaVu Sans"/>
              </a:rPr>
              <a:t> </a:t>
            </a:r>
            <a:r>
              <a:rPr lang="en-IN" sz="1800" b="0" u="sng" strike="noStrike" spc="-1" dirty="0">
                <a:solidFill>
                  <a:srgbClr val="0000FF"/>
                </a:solidFill>
                <a:uFillTx/>
                <a:latin typeface="Calibri"/>
                <a:ea typeface="DejaVu Sans"/>
                <a:hlinkClick r:id="rId3"/>
              </a:rPr>
              <a:t>https://www.researchgate.net/publication/332396741_Movie_Success_Prediction_using_Data_Mining_For_Data_Mining_and_Business_IntelligenceITA5007_of_Master_of_Computer_Application_School_Of_Information_Technology_and_Engineering</a:t>
            </a: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[3]Statistical approach for predicting imdb </a:t>
            </a:r>
            <a:r>
              <a:rPr lang="en-IN" sz="1800" b="0" u="sng" strike="noStrike" spc="-1" dirty="0">
                <a:solidFill>
                  <a:srgbClr val="0000FF"/>
                </a:solidFill>
                <a:uFillTx/>
                <a:latin typeface="Calibri"/>
                <a:ea typeface="DejaVu Sans"/>
                <a:hlinkClick r:id="rId4"/>
              </a:rPr>
              <a:t>https://www.kaggle.com/bharathraja/statistical-approach-for-predicting-imdb</a:t>
            </a: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[4]Machine learning approach for movie box-office prediction. https://www.kaggle.com/rahuljain98.</a:t>
            </a:r>
            <a:endParaRPr lang="en-IN" sz="1800" b="0" strike="noStrike" spc="-1" dirty="0">
              <a:latin typeface="Arial"/>
            </a:endParaRPr>
          </a:p>
        </p:txBody>
      </p:sp>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
            <a:hlinkClick r:id="" action="ppaction://media"/>
            <a:extLst>
              <a:ext uri="{FF2B5EF4-FFF2-40B4-BE49-F238E27FC236}">
                <a16:creationId xmlns:a16="http://schemas.microsoft.com/office/drawing/2014/main" id="{AD0336B4-79DA-4022-981C-D8A54BF2EA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127" y="-1"/>
            <a:ext cx="9208099" cy="6927273"/>
          </a:xfrm>
          <a:prstGeom prst="rect">
            <a:avLst/>
          </a:prstGeom>
        </p:spPr>
      </p:pic>
    </p:spTree>
    <p:extLst>
      <p:ext uri="{BB962C8B-B14F-4D97-AF65-F5344CB8AC3E}">
        <p14:creationId xmlns:p14="http://schemas.microsoft.com/office/powerpoint/2010/main" val="96167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DE9C8-FEE8-44FB-AC2B-3B4A1A439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5" y="-1"/>
            <a:ext cx="9236365" cy="6936510"/>
          </a:xfrm>
          <a:prstGeom prst="rect">
            <a:avLst/>
          </a:prstGeom>
        </p:spPr>
      </p:pic>
    </p:spTree>
    <p:extLst>
      <p:ext uri="{BB962C8B-B14F-4D97-AF65-F5344CB8AC3E}">
        <p14:creationId xmlns:p14="http://schemas.microsoft.com/office/powerpoint/2010/main" val="264819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1187640" y="332640"/>
            <a:ext cx="69836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pPr>
            <a:r>
              <a:rPr lang="en-IN" sz="4400" b="0" strike="noStrike" spc="-1" dirty="0">
                <a:solidFill>
                  <a:srgbClr val="000000"/>
                </a:solidFill>
                <a:latin typeface="Calibri"/>
                <a:ea typeface="DejaVu Sans"/>
              </a:rPr>
              <a:t>   Motivation</a:t>
            </a:r>
            <a:endParaRPr lang="en-IN" sz="4400" b="0" strike="noStrike" spc="-1" dirty="0">
              <a:latin typeface="Arial"/>
            </a:endParaRPr>
          </a:p>
        </p:txBody>
      </p:sp>
      <p:sp>
        <p:nvSpPr>
          <p:cNvPr id="93" name="CustomShape 2"/>
          <p:cNvSpPr/>
          <p:nvPr/>
        </p:nvSpPr>
        <p:spPr>
          <a:xfrm>
            <a:off x="863640" y="1189800"/>
            <a:ext cx="7703640" cy="527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0" strike="noStrike" spc="-1" dirty="0">
                <a:solidFill>
                  <a:srgbClr val="FF0000"/>
                </a:solidFill>
                <a:latin typeface="Calibri"/>
                <a:ea typeface="DejaVu Sans"/>
              </a:rPr>
              <a:t>What if we could be determine movie’s box office collection prior to its release?</a:t>
            </a:r>
            <a:endParaRPr lang="en-IN" sz="2000" b="0" strike="noStrike" spc="-1" dirty="0">
              <a:latin typeface="Arial"/>
            </a:endParaRPr>
          </a:p>
          <a:p>
            <a:pPr>
              <a:lnSpc>
                <a:spcPct val="100000"/>
              </a:lnSpc>
            </a:pPr>
            <a:endParaRPr lang="en-IN" sz="2000" b="0" strike="noStrike" spc="-1" dirty="0">
              <a:latin typeface="Arial"/>
            </a:endParaRPr>
          </a:p>
          <a:p>
            <a:pPr>
              <a:lnSpc>
                <a:spcPct val="100000"/>
              </a:lnSpc>
            </a:pPr>
            <a:r>
              <a:rPr lang="en-IN" sz="2000" b="0" strike="noStrike" spc="-1" dirty="0">
                <a:solidFill>
                  <a:srgbClr val="000000"/>
                </a:solidFill>
                <a:latin typeface="Calibri"/>
                <a:ea typeface="DejaVu Sans"/>
              </a:rPr>
              <a:t>It would be great for movie directors and producers to imply some Business Decision based on predictions.</a:t>
            </a:r>
            <a:endParaRPr lang="en-IN" sz="2000" b="0" strike="noStrike" spc="-1" dirty="0">
              <a:latin typeface="Arial"/>
            </a:endParaRPr>
          </a:p>
          <a:p>
            <a:pPr>
              <a:lnSpc>
                <a:spcPct val="100000"/>
              </a:lnSpc>
            </a:pPr>
            <a:endParaRPr lang="en-IN" sz="2000" b="0" strike="noStrike" spc="-1" dirty="0">
              <a:latin typeface="Arial"/>
            </a:endParaRPr>
          </a:p>
          <a:p>
            <a:pPr>
              <a:lnSpc>
                <a:spcPct val="100000"/>
              </a:lnSpc>
            </a:pPr>
            <a:r>
              <a:rPr lang="en-IN" sz="2000" b="0" strike="noStrike" spc="-1" dirty="0">
                <a:solidFill>
                  <a:srgbClr val="000000"/>
                </a:solidFill>
                <a:latin typeface="Calibri"/>
                <a:ea typeface="DejaVu Sans"/>
              </a:rPr>
              <a:t>Many factors influence success or failure of movie:</a:t>
            </a:r>
            <a:endParaRPr lang="en-IN" sz="2000" b="0" strike="noStrike" spc="-1" dirty="0">
              <a:latin typeface="Arial"/>
            </a:endParaRPr>
          </a:p>
          <a:p>
            <a:pPr marL="800280" lvl="1" indent="-342000">
              <a:lnSpc>
                <a:spcPct val="100000"/>
              </a:lnSpc>
              <a:buClr>
                <a:srgbClr val="000000"/>
              </a:buClr>
              <a:buFont typeface="Arial"/>
              <a:buChar char="•"/>
            </a:pPr>
            <a:r>
              <a:rPr lang="en-IN" sz="2000" b="0" strike="noStrike" spc="-1" dirty="0">
                <a:solidFill>
                  <a:srgbClr val="000000"/>
                </a:solidFill>
                <a:latin typeface="Calibri"/>
                <a:ea typeface="DejaVu Sans"/>
              </a:rPr>
              <a:t>Cast</a:t>
            </a:r>
            <a:endParaRPr lang="en-IN" sz="2000" b="0" strike="noStrike" spc="-1" dirty="0">
              <a:latin typeface="Arial"/>
            </a:endParaRPr>
          </a:p>
          <a:p>
            <a:pPr marL="800280" lvl="1" indent="-342000">
              <a:lnSpc>
                <a:spcPct val="100000"/>
              </a:lnSpc>
              <a:buClr>
                <a:srgbClr val="000000"/>
              </a:buClr>
              <a:buFont typeface="Arial"/>
              <a:buChar char="•"/>
            </a:pPr>
            <a:r>
              <a:rPr lang="en-IN" sz="2000" b="0" strike="noStrike" spc="-1" dirty="0">
                <a:solidFill>
                  <a:srgbClr val="000000"/>
                </a:solidFill>
                <a:latin typeface="Calibri"/>
                <a:ea typeface="DejaVu Sans"/>
              </a:rPr>
              <a:t>Director</a:t>
            </a:r>
            <a:endParaRPr lang="en-IN" sz="2000" b="0" strike="noStrike" spc="-1" dirty="0">
              <a:latin typeface="Arial"/>
            </a:endParaRPr>
          </a:p>
          <a:p>
            <a:pPr marL="800280" lvl="1" indent="-342000">
              <a:lnSpc>
                <a:spcPct val="100000"/>
              </a:lnSpc>
              <a:buClr>
                <a:srgbClr val="000000"/>
              </a:buClr>
              <a:buFont typeface="Arial"/>
              <a:buChar char="•"/>
            </a:pPr>
            <a:r>
              <a:rPr lang="en-IN" sz="2000" b="0" strike="noStrike" spc="-1" dirty="0">
                <a:solidFill>
                  <a:srgbClr val="000000"/>
                </a:solidFill>
                <a:latin typeface="Calibri"/>
                <a:ea typeface="DejaVu Sans"/>
              </a:rPr>
              <a:t>Gross</a:t>
            </a:r>
            <a:endParaRPr lang="en-IN" sz="2000" b="0" strike="noStrike" spc="-1" dirty="0">
              <a:latin typeface="Arial"/>
            </a:endParaRPr>
          </a:p>
          <a:p>
            <a:pPr marL="800280" lvl="1" indent="-342000">
              <a:lnSpc>
                <a:spcPct val="100000"/>
              </a:lnSpc>
              <a:buClr>
                <a:srgbClr val="000000"/>
              </a:buClr>
              <a:buFont typeface="Arial"/>
              <a:buChar char="•"/>
            </a:pPr>
            <a:r>
              <a:rPr lang="en-IN" sz="2000" b="0" strike="noStrike" spc="-1" dirty="0">
                <a:solidFill>
                  <a:srgbClr val="000000"/>
                </a:solidFill>
                <a:latin typeface="Calibri"/>
                <a:ea typeface="DejaVu Sans"/>
              </a:rPr>
              <a:t>Budget</a:t>
            </a:r>
            <a:endParaRPr lang="en-IN" sz="2000" b="0" strike="noStrike" spc="-1" dirty="0">
              <a:latin typeface="Arial"/>
            </a:endParaRPr>
          </a:p>
          <a:p>
            <a:pPr marL="800280" lvl="1" indent="-342000">
              <a:lnSpc>
                <a:spcPct val="100000"/>
              </a:lnSpc>
              <a:buClr>
                <a:srgbClr val="000000"/>
              </a:buClr>
              <a:buFont typeface="Arial"/>
              <a:buChar char="•"/>
            </a:pPr>
            <a:r>
              <a:rPr lang="en-IN" sz="2000" b="0" strike="noStrike" spc="-1" dirty="0">
                <a:solidFill>
                  <a:srgbClr val="000000"/>
                </a:solidFill>
                <a:latin typeface="Calibri"/>
                <a:ea typeface="DejaVu Sans"/>
              </a:rPr>
              <a:t>Runtime</a:t>
            </a:r>
            <a:endParaRPr lang="en-IN" sz="2000" b="0" strike="noStrike" spc="-1" dirty="0">
              <a:latin typeface="Arial"/>
            </a:endParaRPr>
          </a:p>
          <a:p>
            <a:pPr marL="800280" lvl="1" indent="-342000">
              <a:lnSpc>
                <a:spcPct val="100000"/>
              </a:lnSpc>
              <a:buClr>
                <a:srgbClr val="000000"/>
              </a:buClr>
              <a:buFont typeface="Arial"/>
              <a:buChar char="•"/>
            </a:pPr>
            <a:r>
              <a:rPr lang="en-IN" sz="2000" b="0" strike="noStrike" spc="-1" dirty="0">
                <a:solidFill>
                  <a:srgbClr val="000000"/>
                </a:solidFill>
                <a:latin typeface="Calibri"/>
                <a:ea typeface="DejaVu Sans"/>
              </a:rPr>
              <a:t>Genre</a:t>
            </a:r>
            <a:endParaRPr lang="en-IN" sz="2000" b="0" strike="noStrike" spc="-1" dirty="0">
              <a:latin typeface="Arial"/>
            </a:endParaRPr>
          </a:p>
          <a:p>
            <a:pPr>
              <a:lnSpc>
                <a:spcPct val="100000"/>
              </a:lnSpc>
            </a:pPr>
            <a:endParaRPr lang="en-IN" sz="2000" b="0" strike="noStrike" spc="-1" dirty="0">
              <a:latin typeface="Arial"/>
            </a:endParaRPr>
          </a:p>
          <a:p>
            <a:pPr>
              <a:lnSpc>
                <a:spcPct val="100000"/>
              </a:lnSpc>
            </a:pPr>
            <a:endParaRPr lang="en-IN" sz="2000" b="0" strike="noStrike" spc="-1" dirty="0">
              <a:latin typeface="Arial"/>
            </a:endParaRPr>
          </a:p>
          <a:p>
            <a:pPr marL="457200">
              <a:lnSpc>
                <a:spcPct val="100000"/>
              </a:lnSpc>
            </a:pPr>
            <a:r>
              <a:rPr lang="en-IN" sz="2000" b="0" strike="noStrike" spc="-1" dirty="0">
                <a:solidFill>
                  <a:srgbClr val="000000"/>
                </a:solidFill>
                <a:latin typeface="Calibri"/>
                <a:ea typeface="DejaVu Sans"/>
              </a:rPr>
              <a:t>So, we are going to implement a model that would predict movie box office collection</a:t>
            </a:r>
            <a:endParaRPr lang="en-IN" sz="2000" b="0" strike="noStrike" spc="-1" dirty="0">
              <a:latin typeface="Arial"/>
            </a:endParaRPr>
          </a:p>
        </p:txBody>
      </p:sp>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2555640" y="2277000"/>
            <a:ext cx="489564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4400" b="0" strike="noStrike" spc="-1" dirty="0">
                <a:solidFill>
                  <a:srgbClr val="000000"/>
                </a:solidFill>
                <a:latin typeface="Calibri"/>
                <a:ea typeface="DejaVu Sans"/>
              </a:rPr>
              <a:t>	THANK YOU</a:t>
            </a:r>
            <a:endParaRPr lang="en-IN" sz="4400" b="0" strike="noStrike" spc="-1" dirty="0">
              <a:latin typeface="Arial"/>
            </a:endParaRPr>
          </a:p>
        </p:txBody>
      </p:sp>
      <p:pic>
        <p:nvPicPr>
          <p:cNvPr id="379" name="Picture 2"/>
          <p:cNvPicPr/>
          <p:nvPr/>
        </p:nvPicPr>
        <p:blipFill>
          <a:blip r:embed="rId3"/>
          <a:stretch/>
        </p:blipFill>
        <p:spPr>
          <a:xfrm>
            <a:off x="-180360" y="260640"/>
            <a:ext cx="3557520" cy="5748840"/>
          </a:xfrm>
          <a:prstGeom prst="rect">
            <a:avLst/>
          </a:prstGeom>
          <a:ln>
            <a:noFill/>
          </a:ln>
        </p:spPr>
      </p:pic>
      <p:pic>
        <p:nvPicPr>
          <p:cNvPr id="380" name="Picture 3"/>
          <p:cNvPicPr/>
          <p:nvPr/>
        </p:nvPicPr>
        <p:blipFill>
          <a:blip r:embed="rId3"/>
          <a:stretch/>
        </p:blipFill>
        <p:spPr>
          <a:xfrm>
            <a:off x="4788000" y="332640"/>
            <a:ext cx="3557520" cy="5748840"/>
          </a:xfrm>
          <a:prstGeom prst="rect">
            <a:avLst/>
          </a:prstGeom>
          <a:ln>
            <a:noFill/>
          </a:ln>
        </p:spPr>
      </p:pic>
      <p:sp>
        <p:nvSpPr>
          <p:cNvPr id="381" name="CustomShape 2"/>
          <p:cNvSpPr/>
          <p:nvPr/>
        </p:nvSpPr>
        <p:spPr>
          <a:xfrm>
            <a:off x="-92364" y="0"/>
            <a:ext cx="9236004" cy="6990480"/>
          </a:xfrm>
          <a:prstGeom prst="rect">
            <a:avLst/>
          </a:prstGeom>
          <a:solidFill>
            <a:srgbClr val="82C69F"/>
          </a:solidFill>
          <a:ln w="9360">
            <a:noFill/>
          </a:ln>
        </p:spPr>
        <p:style>
          <a:lnRef idx="0">
            <a:scrgbClr r="0" g="0" b="0"/>
          </a:lnRef>
          <a:fillRef idx="0">
            <a:scrgbClr r="0" g="0" b="0"/>
          </a:fillRef>
          <a:effectRef idx="0">
            <a:scrgbClr r="0" g="0" b="0"/>
          </a:effectRef>
          <a:fontRef idx="minor"/>
        </p:style>
      </p:sp>
      <p:pic>
        <p:nvPicPr>
          <p:cNvPr id="382" name="图片 11"/>
          <p:cNvPicPr/>
          <p:nvPr/>
        </p:nvPicPr>
        <p:blipFill>
          <a:blip r:embed="rId4"/>
          <a:stretch/>
        </p:blipFill>
        <p:spPr>
          <a:xfrm>
            <a:off x="1019520" y="1302840"/>
            <a:ext cx="6671880" cy="3106800"/>
          </a:xfrm>
          <a:prstGeom prst="rect">
            <a:avLst/>
          </a:prstGeom>
          <a:ln>
            <a:noFill/>
          </a:ln>
        </p:spPr>
      </p:pic>
      <p:pic>
        <p:nvPicPr>
          <p:cNvPr id="383" name="图片 13"/>
          <p:cNvPicPr/>
          <p:nvPr/>
        </p:nvPicPr>
        <p:blipFill>
          <a:blip r:embed="rId5"/>
          <a:stretch/>
        </p:blipFill>
        <p:spPr>
          <a:xfrm>
            <a:off x="291960" y="353520"/>
            <a:ext cx="1398600" cy="1293840"/>
          </a:xfrm>
          <a:prstGeom prst="rect">
            <a:avLst/>
          </a:prstGeom>
          <a:ln>
            <a:noFill/>
          </a:ln>
        </p:spPr>
      </p:pic>
      <p:pic>
        <p:nvPicPr>
          <p:cNvPr id="384" name="图片 14"/>
          <p:cNvPicPr/>
          <p:nvPr/>
        </p:nvPicPr>
        <p:blipFill>
          <a:blip r:embed="rId6"/>
          <a:stretch/>
        </p:blipFill>
        <p:spPr>
          <a:xfrm>
            <a:off x="7024680" y="196920"/>
            <a:ext cx="1427400" cy="1427400"/>
          </a:xfrm>
          <a:prstGeom prst="rect">
            <a:avLst/>
          </a:prstGeom>
          <a:ln>
            <a:noFill/>
          </a:ln>
        </p:spPr>
      </p:pic>
      <p:pic>
        <p:nvPicPr>
          <p:cNvPr id="385" name="图片 15"/>
          <p:cNvPicPr/>
          <p:nvPr/>
        </p:nvPicPr>
        <p:blipFill>
          <a:blip r:embed="rId7"/>
          <a:stretch/>
        </p:blipFill>
        <p:spPr>
          <a:xfrm>
            <a:off x="448560" y="3294720"/>
            <a:ext cx="1639800" cy="1429200"/>
          </a:xfrm>
          <a:prstGeom prst="rect">
            <a:avLst/>
          </a:prstGeom>
          <a:ln>
            <a:noFill/>
          </a:ln>
        </p:spPr>
      </p:pic>
      <p:pic>
        <p:nvPicPr>
          <p:cNvPr id="386" name="图片 16"/>
          <p:cNvPicPr/>
          <p:nvPr/>
        </p:nvPicPr>
        <p:blipFill>
          <a:blip r:embed="rId8"/>
          <a:stretch/>
        </p:blipFill>
        <p:spPr>
          <a:xfrm>
            <a:off x="3601080" y="-206280"/>
            <a:ext cx="1508760" cy="1549800"/>
          </a:xfrm>
          <a:prstGeom prst="rect">
            <a:avLst/>
          </a:prstGeom>
          <a:ln>
            <a:noFill/>
          </a:ln>
        </p:spPr>
      </p:pic>
      <p:pic>
        <p:nvPicPr>
          <p:cNvPr id="387" name="图片 17"/>
          <p:cNvPicPr/>
          <p:nvPr/>
        </p:nvPicPr>
        <p:blipFill>
          <a:blip r:embed="rId9"/>
          <a:stretch/>
        </p:blipFill>
        <p:spPr>
          <a:xfrm>
            <a:off x="7164360" y="3501000"/>
            <a:ext cx="1591920" cy="1424160"/>
          </a:xfrm>
          <a:prstGeom prst="rect">
            <a:avLst/>
          </a:prstGeom>
          <a:ln>
            <a:noFill/>
          </a:ln>
        </p:spPr>
      </p:pic>
      <p:sp>
        <p:nvSpPr>
          <p:cNvPr id="388" name="CustomShape 3"/>
          <p:cNvSpPr/>
          <p:nvPr/>
        </p:nvSpPr>
        <p:spPr>
          <a:xfrm>
            <a:off x="1728000" y="4725000"/>
            <a:ext cx="539460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strike="noStrike" spc="-1" dirty="0">
                <a:solidFill>
                  <a:srgbClr val="000000"/>
                </a:solidFill>
                <a:latin typeface="Calibri"/>
                <a:ea typeface="DejaVu Sans"/>
              </a:rPr>
              <a:t>	!! Thank you !!</a:t>
            </a:r>
            <a:endParaRPr lang="en-IN" sz="4800" b="0" strike="noStrike" spc="-1" dirty="0">
              <a:latin typeface="Arial"/>
            </a:endParaRPr>
          </a:p>
        </p:txBody>
      </p:sp>
    </p:spTree>
    <p:extLst>
      <p:ext uri="{BB962C8B-B14F-4D97-AF65-F5344CB8AC3E}">
        <p14:creationId xmlns:p14="http://schemas.microsoft.com/office/powerpoint/2010/main" val="67020576"/>
      </p:ext>
    </p:extLst>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2339640" y="332640"/>
            <a:ext cx="5758920" cy="105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4400" b="0" strike="noStrike" spc="-1">
                <a:solidFill>
                  <a:srgbClr val="000000"/>
                </a:solidFill>
                <a:latin typeface="Calibri"/>
                <a:ea typeface="DejaVu Sans"/>
              </a:rPr>
              <a:t> Problem Statement </a:t>
            </a:r>
            <a:endParaRPr lang="en-IN" sz="4400" b="0" strike="noStrike" spc="-1">
              <a:latin typeface="Arial"/>
            </a:endParaRPr>
          </a:p>
        </p:txBody>
      </p:sp>
      <p:sp>
        <p:nvSpPr>
          <p:cNvPr id="97" name="CustomShape 2"/>
          <p:cNvSpPr/>
          <p:nvPr/>
        </p:nvSpPr>
        <p:spPr>
          <a:xfrm>
            <a:off x="1331640" y="2493000"/>
            <a:ext cx="6983640" cy="136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800" b="0" strike="noStrike" spc="-1">
                <a:solidFill>
                  <a:srgbClr val="000000"/>
                </a:solidFill>
                <a:latin typeface="Calibri"/>
                <a:ea typeface="DejaVu Sans"/>
              </a:rPr>
              <a:t> To Develop A Model That Can Predict The Success Of Box Office Collection Of A Movie Using Machine Learning</a:t>
            </a:r>
            <a:endParaRPr lang="en-IN" sz="2800" b="0" strike="noStrike" spc="-1">
              <a:latin typeface="Arial"/>
            </a:endParaRPr>
          </a:p>
        </p:txBody>
      </p:sp>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611640" y="188640"/>
            <a:ext cx="8373600" cy="115986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4400" b="0" strike="noStrike" spc="-1" dirty="0">
                <a:solidFill>
                  <a:srgbClr val="0D0D0D"/>
                </a:solidFill>
                <a:latin typeface="Calibri"/>
                <a:ea typeface="Calibri"/>
              </a:rPr>
              <a:t>System Architecture</a:t>
            </a:r>
            <a:endParaRPr lang="en-IN" sz="4400" b="0" strike="noStrike" spc="-1" dirty="0">
              <a:latin typeface="Arial"/>
            </a:endParaRPr>
          </a:p>
        </p:txBody>
      </p:sp>
      <p:sp>
        <p:nvSpPr>
          <p:cNvPr id="99" name="CustomShape 2"/>
          <p:cNvSpPr/>
          <p:nvPr/>
        </p:nvSpPr>
        <p:spPr>
          <a:xfrm>
            <a:off x="3348000" y="5589360"/>
            <a:ext cx="3059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000000"/>
                </a:solidFill>
                <a:latin typeface="Calibri"/>
                <a:ea typeface="DejaVu Sans"/>
              </a:rPr>
              <a:t>Fig . System architecture</a:t>
            </a:r>
            <a:endParaRPr lang="en-IN" sz="1800" b="0" strike="noStrike" spc="-1">
              <a:latin typeface="Arial"/>
            </a:endParaRPr>
          </a:p>
        </p:txBody>
      </p:sp>
      <p:pic>
        <p:nvPicPr>
          <p:cNvPr id="100" name="Picture 99"/>
          <p:cNvPicPr/>
          <p:nvPr/>
        </p:nvPicPr>
        <p:blipFill>
          <a:blip r:embed="rId2"/>
          <a:stretch/>
        </p:blipFill>
        <p:spPr>
          <a:xfrm>
            <a:off x="648000" y="1804680"/>
            <a:ext cx="8337240" cy="3558600"/>
          </a:xfrm>
          <a:prstGeom prst="rect">
            <a:avLst/>
          </a:prstGeom>
          <a:ln>
            <a:noFill/>
          </a:ln>
        </p:spPr>
      </p:pic>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813611" y="296100"/>
            <a:ext cx="807624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000000"/>
                </a:solidFill>
                <a:latin typeface="Calibri"/>
                <a:ea typeface="DejaVu Sans"/>
              </a:rPr>
              <a:t>   Methodologies  </a:t>
            </a:r>
            <a:endParaRPr lang="en-IN" sz="4400" b="0" strike="noStrike" spc="-1" dirty="0">
              <a:latin typeface="Arial"/>
            </a:endParaRPr>
          </a:p>
        </p:txBody>
      </p:sp>
      <p:grpSp>
        <p:nvGrpSpPr>
          <p:cNvPr id="102" name="Group 2"/>
          <p:cNvGrpSpPr/>
          <p:nvPr/>
        </p:nvGrpSpPr>
        <p:grpSpPr>
          <a:xfrm>
            <a:off x="1957453" y="1543309"/>
            <a:ext cx="5682319" cy="4692600"/>
            <a:chOff x="1080000" y="1515600"/>
            <a:chExt cx="5671782" cy="4692600"/>
          </a:xfrm>
        </p:grpSpPr>
        <p:sp>
          <p:nvSpPr>
            <p:cNvPr id="103" name="CustomShape 3"/>
            <p:cNvSpPr/>
            <p:nvPr/>
          </p:nvSpPr>
          <p:spPr>
            <a:xfrm rot="5400000">
              <a:off x="4600701" y="726579"/>
              <a:ext cx="1210680" cy="3091482"/>
            </a:xfrm>
            <a:prstGeom prst="round2SameRect">
              <a:avLst>
                <a:gd name="adj1" fmla="val 16667"/>
                <a:gd name="adj2" fmla="val 0"/>
              </a:avLst>
            </a:prstGeom>
            <a:solidFill>
              <a:schemeClr val="accent4">
                <a:tint val="40000"/>
                <a:alpha val="90000"/>
                <a:hueOff val="0"/>
                <a:satOff val="0"/>
                <a:lumOff val="0"/>
                <a:alphaOff val="0"/>
              </a:schemeClr>
            </a:solidFill>
            <a:ln>
              <a:solidFill>
                <a:schemeClr val="accent4">
                  <a:tint val="40000"/>
                  <a:alpha val="90000"/>
                  <a:hueOff val="0"/>
                  <a:satOff val="0"/>
                  <a:lumOff val="0"/>
                  <a:alphaOff val="0"/>
                </a:schemeClr>
              </a:solidFill>
              <a:round/>
            </a:ln>
          </p:spPr>
          <p:style>
            <a:lnRef idx="2">
              <a:scrgbClr r="0" g="0" b="0"/>
            </a:lnRef>
            <a:fillRef idx="0">
              <a:scrgbClr r="0" g="0" b="0"/>
            </a:fillRef>
            <a:effectRef idx="0">
              <a:scrgbClr r="0" g="0" b="0"/>
            </a:effectRef>
            <a:fontRef idx="minor"/>
          </p:style>
          <p:txBody>
            <a:bodyPr rot="-5400000" lIns="64800" tIns="32400" rIns="64800" bIns="32400" anchor="ctr"/>
            <a:lstStyle/>
            <a:p>
              <a:pPr marL="171360" lvl="1" indent="-170280">
                <a:lnSpc>
                  <a:spcPct val="90000"/>
                </a:lnSpc>
                <a:spcAft>
                  <a:spcPts val="255"/>
                </a:spcAft>
                <a:buClr>
                  <a:srgbClr val="000000"/>
                </a:buClr>
                <a:buFont typeface="Symbol"/>
                <a:buChar char=""/>
              </a:pPr>
              <a:r>
                <a:rPr lang="en-IN" sz="1400" b="0" strike="noStrike" spc="-1" dirty="0">
                  <a:solidFill>
                    <a:srgbClr val="000000"/>
                  </a:solidFill>
                  <a:latin typeface="Calibri"/>
                  <a:ea typeface="DejaVu Sans"/>
                </a:rPr>
                <a:t>Dataset Extraction</a:t>
              </a:r>
              <a:endParaRPr lang="en-IN" sz="1400" b="0" strike="noStrike" spc="-1" dirty="0">
                <a:latin typeface="Arial"/>
              </a:endParaRPr>
            </a:p>
            <a:p>
              <a:pPr marL="171360" lvl="1" indent="-170280">
                <a:lnSpc>
                  <a:spcPct val="90000"/>
                </a:lnSpc>
                <a:spcAft>
                  <a:spcPts val="255"/>
                </a:spcAft>
                <a:buClr>
                  <a:srgbClr val="000000"/>
                </a:buClr>
                <a:buFont typeface="Symbol"/>
                <a:buChar char=""/>
              </a:pPr>
              <a:r>
                <a:rPr lang="en-IN" sz="1400" b="0" strike="noStrike" spc="-1" dirty="0">
                  <a:solidFill>
                    <a:srgbClr val="000000"/>
                  </a:solidFill>
                  <a:latin typeface="Calibri"/>
                  <a:ea typeface="DejaVu Sans"/>
                </a:rPr>
                <a:t>Dataset Cleansing </a:t>
              </a:r>
              <a:endParaRPr lang="en-IN" sz="1400" b="0" strike="noStrike" spc="-1" dirty="0">
                <a:latin typeface="Arial"/>
              </a:endParaRPr>
            </a:p>
          </p:txBody>
        </p:sp>
        <p:sp>
          <p:nvSpPr>
            <p:cNvPr id="104" name="CustomShape 4"/>
            <p:cNvSpPr/>
            <p:nvPr/>
          </p:nvSpPr>
          <p:spPr>
            <a:xfrm>
              <a:off x="1080000" y="1515600"/>
              <a:ext cx="2577600" cy="1513080"/>
            </a:xfrm>
            <a:prstGeom prst="roundRect">
              <a:avLst>
                <a:gd name="adj" fmla="val 16667"/>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52640" tIns="106920" rIns="90000" bIns="106920" anchor="ctr"/>
            <a:lstStyle/>
            <a:p>
              <a:pPr algn="ctr">
                <a:lnSpc>
                  <a:spcPct val="90000"/>
                </a:lnSpc>
                <a:spcAft>
                  <a:spcPts val="839"/>
                </a:spcAft>
              </a:pPr>
              <a:r>
                <a:rPr lang="en-IN" sz="2400" b="0" strike="noStrike" spc="-1">
                  <a:solidFill>
                    <a:srgbClr val="FFFFFF"/>
                  </a:solidFill>
                  <a:latin typeface="Calibri"/>
                  <a:ea typeface="DejaVu Sans"/>
                </a:rPr>
                <a:t>Data Preprocessing</a:t>
              </a:r>
              <a:endParaRPr lang="en-IN" sz="2400" b="0" strike="noStrike" spc="-1">
                <a:latin typeface="Arial"/>
              </a:endParaRPr>
            </a:p>
          </p:txBody>
        </p:sp>
        <p:sp>
          <p:nvSpPr>
            <p:cNvPr id="105" name="CustomShape 5"/>
            <p:cNvSpPr/>
            <p:nvPr/>
          </p:nvSpPr>
          <p:spPr>
            <a:xfrm rot="5400000">
              <a:off x="4566325" y="2280703"/>
              <a:ext cx="1279611" cy="3091303"/>
            </a:xfrm>
            <a:prstGeom prst="round2SameRect">
              <a:avLst>
                <a:gd name="adj1" fmla="val 16667"/>
                <a:gd name="adj2" fmla="val 0"/>
              </a:avLst>
            </a:prstGeom>
            <a:solidFill>
              <a:schemeClr val="accent4">
                <a:tint val="40000"/>
                <a:alpha val="90000"/>
                <a:hueOff val="-1972853"/>
                <a:satOff val="11079"/>
                <a:lumOff val="704"/>
                <a:alphaOff val="0"/>
              </a:schemeClr>
            </a:solidFill>
            <a:ln>
              <a:solidFill>
                <a:schemeClr val="accent4">
                  <a:tint val="40000"/>
                  <a:alpha val="90000"/>
                  <a:hueOff val="-1972853"/>
                  <a:satOff val="11079"/>
                  <a:lumOff val="704"/>
                  <a:alphaOff val="0"/>
                </a:schemeClr>
              </a:solidFill>
              <a:round/>
            </a:ln>
          </p:spPr>
          <p:style>
            <a:lnRef idx="2">
              <a:scrgbClr r="0" g="0" b="0"/>
            </a:lnRef>
            <a:fillRef idx="0">
              <a:scrgbClr r="0" g="0" b="0"/>
            </a:fillRef>
            <a:effectRef idx="0">
              <a:scrgbClr r="0" g="0" b="0"/>
            </a:effectRef>
            <a:fontRef idx="minor"/>
          </p:style>
          <p:txBody>
            <a:bodyPr rot="-5400000" lIns="64800" tIns="32400" rIns="64800" bIns="32400" anchor="ctr"/>
            <a:lstStyle/>
            <a:p>
              <a:pPr marL="171360" lvl="1" indent="-170280">
                <a:lnSpc>
                  <a:spcPct val="90000"/>
                </a:lnSpc>
                <a:spcAft>
                  <a:spcPts val="255"/>
                </a:spcAft>
                <a:buClr>
                  <a:srgbClr val="000000"/>
                </a:buClr>
                <a:buFont typeface="Symbol"/>
                <a:buChar char=""/>
              </a:pPr>
              <a:r>
                <a:rPr lang="en-IN" sz="1400" b="0" strike="noStrike" spc="-1" dirty="0">
                  <a:solidFill>
                    <a:srgbClr val="000000"/>
                  </a:solidFill>
                  <a:latin typeface="Calibri"/>
                  <a:ea typeface="DejaVu Sans"/>
                </a:rPr>
                <a:t>Decision Trees</a:t>
              </a:r>
              <a:endParaRPr lang="en-IN" sz="1400" b="0" strike="noStrike" spc="-1" dirty="0">
                <a:latin typeface="Arial"/>
              </a:endParaRPr>
            </a:p>
            <a:p>
              <a:pPr marL="171360" lvl="1" indent="-170280">
                <a:lnSpc>
                  <a:spcPct val="90000"/>
                </a:lnSpc>
                <a:spcAft>
                  <a:spcPts val="255"/>
                </a:spcAft>
                <a:buClr>
                  <a:srgbClr val="000000"/>
                </a:buClr>
                <a:buFont typeface="Symbol"/>
                <a:buChar char=""/>
              </a:pPr>
              <a:r>
                <a:rPr lang="en-IN" sz="1400" b="0" strike="noStrike" spc="-1" dirty="0">
                  <a:solidFill>
                    <a:srgbClr val="000000"/>
                  </a:solidFill>
                  <a:latin typeface="Calibri"/>
                  <a:ea typeface="DejaVu Sans"/>
                </a:rPr>
                <a:t>Random Forest Classifier</a:t>
              </a:r>
              <a:endParaRPr lang="en-IN" sz="1400" b="0" strike="noStrike" spc="-1" dirty="0">
                <a:latin typeface="Arial"/>
              </a:endParaRPr>
            </a:p>
            <a:p>
              <a:pPr marL="171360" lvl="1" indent="-170280">
                <a:lnSpc>
                  <a:spcPct val="90000"/>
                </a:lnSpc>
                <a:spcAft>
                  <a:spcPts val="255"/>
                </a:spcAft>
                <a:buClr>
                  <a:srgbClr val="000000"/>
                </a:buClr>
                <a:buFont typeface="Symbol"/>
                <a:buChar char=""/>
              </a:pPr>
              <a:r>
                <a:rPr lang="en-IN" sz="1400" b="0" strike="noStrike" spc="-1" dirty="0">
                  <a:solidFill>
                    <a:srgbClr val="000000"/>
                  </a:solidFill>
                  <a:latin typeface="Calibri"/>
                  <a:ea typeface="DejaVu Sans"/>
                </a:rPr>
                <a:t>Regression</a:t>
              </a:r>
              <a:endParaRPr lang="en-IN" sz="1400" b="0" strike="noStrike" spc="-1" dirty="0">
                <a:latin typeface="Arial"/>
              </a:endParaRPr>
            </a:p>
          </p:txBody>
        </p:sp>
        <p:sp>
          <p:nvSpPr>
            <p:cNvPr id="106" name="CustomShape 6"/>
            <p:cNvSpPr/>
            <p:nvPr/>
          </p:nvSpPr>
          <p:spPr>
            <a:xfrm>
              <a:off x="1080000" y="3105720"/>
              <a:ext cx="2577600" cy="1512720"/>
            </a:xfrm>
            <a:prstGeom prst="roundRect">
              <a:avLst>
                <a:gd name="adj" fmla="val 16667"/>
              </a:avLst>
            </a:prstGeom>
            <a:solidFill>
              <a:schemeClr val="accent4">
                <a:hueOff val="-2232385"/>
                <a:satOff val="13449"/>
                <a:lumOff val="1078"/>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52640" tIns="106920" rIns="90000" bIns="106920" anchor="ctr"/>
            <a:lstStyle/>
            <a:p>
              <a:pPr algn="ctr">
                <a:lnSpc>
                  <a:spcPct val="90000"/>
                </a:lnSpc>
                <a:spcAft>
                  <a:spcPts val="839"/>
                </a:spcAft>
              </a:pPr>
              <a:r>
                <a:rPr lang="en-IN" sz="2400" b="0" strike="noStrike" spc="-1">
                  <a:solidFill>
                    <a:srgbClr val="FFFFFF"/>
                  </a:solidFill>
                  <a:latin typeface="Calibri"/>
                  <a:ea typeface="DejaVu Sans"/>
                </a:rPr>
                <a:t>Machine learning</a:t>
              </a:r>
              <a:endParaRPr lang="en-IN" sz="2400" b="0" strike="noStrike" spc="-1">
                <a:latin typeface="Arial"/>
              </a:endParaRPr>
            </a:p>
          </p:txBody>
        </p:sp>
        <p:sp>
          <p:nvSpPr>
            <p:cNvPr id="107" name="CustomShape 7"/>
            <p:cNvSpPr/>
            <p:nvPr/>
          </p:nvSpPr>
          <p:spPr>
            <a:xfrm rot="5400000">
              <a:off x="4600613" y="3906188"/>
              <a:ext cx="1210680" cy="3091305"/>
            </a:xfrm>
            <a:prstGeom prst="round2SameRect">
              <a:avLst>
                <a:gd name="adj1" fmla="val 16667"/>
                <a:gd name="adj2" fmla="val 0"/>
              </a:avLst>
            </a:prstGeom>
            <a:solidFill>
              <a:schemeClr val="accent4">
                <a:tint val="40000"/>
                <a:alpha val="90000"/>
                <a:hueOff val="-3945706"/>
                <a:satOff val="22157"/>
                <a:lumOff val="1408"/>
                <a:alphaOff val="0"/>
              </a:schemeClr>
            </a:solidFill>
            <a:ln>
              <a:solidFill>
                <a:schemeClr val="accent4">
                  <a:tint val="40000"/>
                  <a:alpha val="90000"/>
                  <a:hueOff val="-3945706"/>
                  <a:satOff val="22157"/>
                  <a:lumOff val="1408"/>
                  <a:alphaOff val="0"/>
                </a:schemeClr>
              </a:solidFill>
              <a:round/>
            </a:ln>
          </p:spPr>
          <p:style>
            <a:lnRef idx="2">
              <a:scrgbClr r="0" g="0" b="0"/>
            </a:lnRef>
            <a:fillRef idx="0">
              <a:scrgbClr r="0" g="0" b="0"/>
            </a:fillRef>
            <a:effectRef idx="0">
              <a:scrgbClr r="0" g="0" b="0"/>
            </a:effectRef>
            <a:fontRef idx="minor"/>
          </p:style>
          <p:txBody>
            <a:bodyPr rot="-5400000" lIns="64800" tIns="32400" rIns="64800" bIns="32400" anchor="ctr"/>
            <a:lstStyle/>
            <a:p>
              <a:pPr marL="171360" lvl="1" indent="-170280">
                <a:lnSpc>
                  <a:spcPct val="90000"/>
                </a:lnSpc>
                <a:spcAft>
                  <a:spcPts val="255"/>
                </a:spcAft>
                <a:buClr>
                  <a:srgbClr val="000000"/>
                </a:buClr>
                <a:buFont typeface="Symbol"/>
                <a:buChar char=""/>
              </a:pPr>
              <a:r>
                <a:rPr lang="en-IN" sz="1400" b="0" strike="noStrike" spc="-1" dirty="0">
                  <a:solidFill>
                    <a:srgbClr val="000000"/>
                  </a:solidFill>
                  <a:latin typeface="Calibri"/>
                  <a:ea typeface="DejaVu Sans"/>
                </a:rPr>
                <a:t>Accuracy of the model</a:t>
              </a:r>
              <a:endParaRPr lang="en-IN" sz="1400" b="0" strike="noStrike" spc="-1" dirty="0">
                <a:latin typeface="Arial"/>
              </a:endParaRPr>
            </a:p>
            <a:p>
              <a:pPr marL="171360" lvl="1" indent="-170280">
                <a:lnSpc>
                  <a:spcPct val="90000"/>
                </a:lnSpc>
                <a:spcAft>
                  <a:spcPts val="255"/>
                </a:spcAft>
                <a:buClr>
                  <a:srgbClr val="000000"/>
                </a:buClr>
                <a:buFont typeface="Symbol"/>
                <a:buChar char=""/>
              </a:pPr>
              <a:r>
                <a:rPr lang="en-IN" sz="1400" b="0" strike="noStrike" spc="-1" dirty="0">
                  <a:solidFill>
                    <a:srgbClr val="000000"/>
                  </a:solidFill>
                  <a:latin typeface="Calibri"/>
                  <a:ea typeface="DejaVu Sans"/>
                </a:rPr>
                <a:t>Classification Matrix</a:t>
              </a:r>
              <a:endParaRPr lang="en-IN" sz="1400" b="0" strike="noStrike" spc="-1" dirty="0">
                <a:latin typeface="Arial"/>
              </a:endParaRPr>
            </a:p>
          </p:txBody>
        </p:sp>
        <p:sp>
          <p:nvSpPr>
            <p:cNvPr id="108" name="CustomShape 8"/>
            <p:cNvSpPr/>
            <p:nvPr/>
          </p:nvSpPr>
          <p:spPr>
            <a:xfrm>
              <a:off x="1080000" y="4695120"/>
              <a:ext cx="2577600" cy="1513080"/>
            </a:xfrm>
            <a:prstGeom prst="roundRect">
              <a:avLst>
                <a:gd name="adj" fmla="val 16667"/>
              </a:avLst>
            </a:prstGeom>
            <a:solidFill>
              <a:schemeClr val="accent4">
                <a:hueOff val="-4464770"/>
                <a:satOff val="26899"/>
                <a:lumOff val="2156"/>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52640" tIns="106920" rIns="90000" bIns="106920" anchor="ctr"/>
            <a:lstStyle/>
            <a:p>
              <a:pPr algn="ctr">
                <a:lnSpc>
                  <a:spcPct val="90000"/>
                </a:lnSpc>
                <a:spcAft>
                  <a:spcPts val="839"/>
                </a:spcAft>
              </a:pPr>
              <a:r>
                <a:rPr lang="en-IN" sz="2400" b="0" strike="noStrike" spc="-1">
                  <a:solidFill>
                    <a:srgbClr val="FFFFFF"/>
                  </a:solidFill>
                  <a:latin typeface="Calibri"/>
                  <a:ea typeface="DejaVu Sans"/>
                </a:rPr>
                <a:t>Performance </a:t>
              </a:r>
              <a:endParaRPr lang="en-IN" sz="2400" b="0" strike="noStrike" spc="-1">
                <a:latin typeface="Arial"/>
              </a:endParaRPr>
            </a:p>
            <a:p>
              <a:pPr algn="ctr">
                <a:lnSpc>
                  <a:spcPct val="90000"/>
                </a:lnSpc>
                <a:spcAft>
                  <a:spcPts val="839"/>
                </a:spcAft>
              </a:pPr>
              <a:r>
                <a:rPr lang="en-IN" sz="2400" b="0" strike="noStrike" spc="-1">
                  <a:solidFill>
                    <a:srgbClr val="FFFFFF"/>
                  </a:solidFill>
                  <a:latin typeface="Calibri"/>
                  <a:ea typeface="DejaVu Sans"/>
                </a:rPr>
                <a:t>Evaluation</a:t>
              </a:r>
              <a:endParaRPr lang="en-IN" sz="2400" b="0" strike="noStrike" spc="-1">
                <a:latin typeface="Arial"/>
              </a:endParaRPr>
            </a:p>
          </p:txBody>
        </p:sp>
      </p:grpSp>
      <p:grpSp>
        <p:nvGrpSpPr>
          <p:cNvPr id="109" name="Group 9"/>
          <p:cNvGrpSpPr/>
          <p:nvPr/>
        </p:nvGrpSpPr>
        <p:grpSpPr>
          <a:xfrm>
            <a:off x="0" y="0"/>
            <a:ext cx="36000" cy="36000"/>
            <a:chOff x="0" y="0"/>
            <a:chExt cx="36000" cy="36000"/>
          </a:xfrm>
        </p:grpSpPr>
      </p:grpSp>
    </p:spTree>
  </p:cSld>
  <p:clrMapOvr>
    <a:masterClrMapping/>
  </p:clrMapOvr>
  <p:transition>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864000" y="186840"/>
            <a:ext cx="53992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a:solidFill>
                  <a:srgbClr val="000000"/>
                </a:solidFill>
                <a:latin typeface="Calibri"/>
                <a:ea typeface="DejaVu Sans"/>
              </a:rPr>
              <a:t>DATA PREPROCESSING:</a:t>
            </a:r>
            <a:endParaRPr lang="en-IN" sz="2400" b="0" strike="noStrike" spc="-1">
              <a:latin typeface="Arial"/>
            </a:endParaRPr>
          </a:p>
        </p:txBody>
      </p:sp>
      <p:sp>
        <p:nvSpPr>
          <p:cNvPr id="334" name="CustomShape 2"/>
          <p:cNvSpPr/>
          <p:nvPr/>
        </p:nvSpPr>
        <p:spPr>
          <a:xfrm>
            <a:off x="1224000" y="864000"/>
            <a:ext cx="2663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nSpc>
                <a:spcPct val="100000"/>
              </a:lnSpc>
              <a:buClr>
                <a:srgbClr val="000000"/>
              </a:buClr>
              <a:buSzPct val="45000"/>
              <a:buFont typeface="Wingdings" charset="2"/>
              <a:buChar char=""/>
            </a:pPr>
            <a:r>
              <a:rPr lang="en-IN" sz="1800" b="0" strike="noStrike" spc="-1">
                <a:solidFill>
                  <a:srgbClr val="000000"/>
                </a:solidFill>
                <a:latin typeface="Arial"/>
                <a:ea typeface="DejaVu Sans"/>
              </a:rPr>
              <a:t>DATASET:</a:t>
            </a:r>
            <a:endParaRPr lang="en-IN" sz="1800" b="0" strike="noStrike" spc="-1">
              <a:latin typeface="Arial"/>
            </a:endParaRPr>
          </a:p>
        </p:txBody>
      </p:sp>
      <p:sp>
        <p:nvSpPr>
          <p:cNvPr id="335" name="CustomShape 3"/>
          <p:cNvSpPr/>
          <p:nvPr/>
        </p:nvSpPr>
        <p:spPr>
          <a:xfrm>
            <a:off x="720000" y="4356000"/>
            <a:ext cx="8423280" cy="211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 </a:t>
            </a:r>
            <a:r>
              <a:rPr lang="en-IN" sz="1800" b="0" i="1" strike="noStrike" spc="-1" dirty="0">
                <a:solidFill>
                  <a:srgbClr val="000000"/>
                </a:solidFill>
                <a:latin typeface="Times New Roman"/>
                <a:ea typeface="DejaVu Sans"/>
              </a:rPr>
              <a:t>'color' , ‘director_name' , 'num_critic_for_reviews', 'duration' , 'director_facebook_likes' , 'actor_3_facebook_likes' , 'actor_2_name' , 'actor_1_facebook_likes' , 'gross' , 'genres' , 'actor_1_name' , 'movie_title' , 'num_voted_users', 'cast_total_facebook_likes', 'actor_3_name' , 'facenumber_in_poster' , 'plot_keywords' , 'movie_imdb_link' , 'num_user_for_reviews' , 'language' , 'country' , 'content_rating' , 'budget','title_year' , 'actor_2_facebook_likes' , 'imdb_score' , 'aspect_ratio' ,  'movie_facebook_likes'</a:t>
            </a:r>
            <a:endParaRPr lang="en-IN" sz="1800" b="0" strike="noStrike" spc="-1" dirty="0">
              <a:latin typeface="Arial"/>
            </a:endParaRPr>
          </a:p>
        </p:txBody>
      </p:sp>
      <p:sp>
        <p:nvSpPr>
          <p:cNvPr id="336" name="CustomShape 4"/>
          <p:cNvSpPr/>
          <p:nvPr/>
        </p:nvSpPr>
        <p:spPr>
          <a:xfrm>
            <a:off x="888840" y="1303920"/>
            <a:ext cx="6764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      Dataset Size : 5040 movies from year 1986 - 2016</a:t>
            </a:r>
            <a:endParaRPr lang="en-IN" sz="1800" b="0" strike="noStrike" spc="-1" dirty="0">
              <a:latin typeface="Arial"/>
            </a:endParaRPr>
          </a:p>
        </p:txBody>
      </p:sp>
      <p:sp>
        <p:nvSpPr>
          <p:cNvPr id="337" name="CustomShape 5"/>
          <p:cNvSpPr/>
          <p:nvPr/>
        </p:nvSpPr>
        <p:spPr>
          <a:xfrm>
            <a:off x="821160" y="3979440"/>
            <a:ext cx="2336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Features :</a:t>
            </a:r>
            <a:endParaRPr lang="en-IN" sz="1800" b="0" strike="noStrike" spc="-1" dirty="0">
              <a:latin typeface="Arial"/>
            </a:endParaRPr>
          </a:p>
        </p:txBody>
      </p:sp>
      <p:sp>
        <p:nvSpPr>
          <p:cNvPr id="338" name="CustomShape 6"/>
          <p:cNvSpPr/>
          <p:nvPr/>
        </p:nvSpPr>
        <p:spPr>
          <a:xfrm>
            <a:off x="1083600" y="2031840"/>
            <a:ext cx="714564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-&gt; In this dataset we have nominal data attributes as well as discrete data attributes.</a:t>
            </a: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-&gt; For the purpose of prediction we are going to create interval variable(or classes).</a:t>
            </a:r>
            <a:endParaRPr lang="en-IN" sz="1800" b="0" strike="noStrike" spc="-1" dirty="0">
              <a:latin typeface="Arial"/>
            </a:endParaRPr>
          </a:p>
        </p:txBody>
      </p:sp>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ustomShape 1"/>
          <p:cNvSpPr/>
          <p:nvPr/>
        </p:nvSpPr>
        <p:spPr>
          <a:xfrm>
            <a:off x="792000" y="360000"/>
            <a:ext cx="5111280" cy="43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Data Feature Elimination And Analysis:</a:t>
            </a:r>
            <a:endParaRPr lang="en-IN" sz="1800" b="0" strike="noStrike" spc="-1" dirty="0">
              <a:latin typeface="Arial"/>
            </a:endParaRPr>
          </a:p>
        </p:txBody>
      </p:sp>
      <p:sp>
        <p:nvSpPr>
          <p:cNvPr id="340" name="CustomShape 2"/>
          <p:cNvSpPr/>
          <p:nvPr/>
        </p:nvSpPr>
        <p:spPr>
          <a:xfrm>
            <a:off x="1008000" y="1080000"/>
            <a:ext cx="7631280" cy="418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Acquire the dataset suitable for the prediction purpose and having appropriate features.</a:t>
            </a:r>
            <a:endParaRPr lang="en-IN" sz="1800" b="0" strike="noStrike" spc="-1" dirty="0">
              <a:latin typeface="Arial"/>
            </a:endParaRPr>
          </a:p>
          <a:p>
            <a:pPr>
              <a:lnSpc>
                <a:spcPct val="100000"/>
              </a:lnSpc>
            </a:pPr>
            <a:endParaRPr lang="en-IN" sz="1800" b="0" strike="noStrike" spc="-1" dirty="0">
              <a:latin typeface="Arial"/>
            </a:endParaRPr>
          </a:p>
          <a:p>
            <a:pPr marL="216000" indent="-21528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Data pre-processing is a data mining technique which is used to transform the raw data in a useful and efficient format.</a:t>
            </a:r>
            <a:endParaRPr lang="en-IN" sz="1800" b="0" strike="noStrike" spc="-1" dirty="0">
              <a:latin typeface="Arial"/>
            </a:endParaRPr>
          </a:p>
          <a:p>
            <a:pPr marL="1080000" lvl="4" indent="-215280">
              <a:lnSpc>
                <a:spcPct val="100000"/>
              </a:lnSpc>
              <a:buClr>
                <a:srgbClr val="000000"/>
              </a:buClr>
              <a:buSzPct val="45000"/>
              <a:buFont typeface="Symbol"/>
              <a:buChar char=""/>
            </a:pPr>
            <a:r>
              <a:rPr lang="en-IN" sz="1800" b="0" strike="noStrike" spc="-1" dirty="0">
                <a:solidFill>
                  <a:srgbClr val="000000"/>
                </a:solidFill>
                <a:latin typeface="Arial"/>
                <a:ea typeface="DejaVu Sans"/>
              </a:rPr>
              <a:t>Data cleaning</a:t>
            </a:r>
            <a:endParaRPr lang="en-IN" sz="1800" b="0" strike="noStrike" spc="-1" dirty="0">
              <a:latin typeface="Arial"/>
            </a:endParaRPr>
          </a:p>
          <a:p>
            <a:pPr marL="1080000" lvl="4" indent="-215280">
              <a:lnSpc>
                <a:spcPct val="100000"/>
              </a:lnSpc>
              <a:buClr>
                <a:srgbClr val="000000"/>
              </a:buClr>
              <a:buSzPct val="45000"/>
              <a:buFont typeface="Symbol"/>
              <a:buChar char=""/>
            </a:pPr>
            <a:r>
              <a:rPr lang="en-IN" sz="1800" b="0" strike="noStrike" spc="-1" dirty="0">
                <a:solidFill>
                  <a:srgbClr val="000000"/>
                </a:solidFill>
                <a:latin typeface="Arial"/>
                <a:ea typeface="DejaVu Sans"/>
              </a:rPr>
              <a:t>Fill in the missing values</a:t>
            </a:r>
            <a:endParaRPr lang="en-IN" sz="1800" b="0" strike="noStrike" spc="-1" dirty="0">
              <a:latin typeface="Arial"/>
            </a:endParaRPr>
          </a:p>
          <a:p>
            <a:pPr>
              <a:lnSpc>
                <a:spcPct val="100000"/>
              </a:lnSpc>
            </a:pPr>
            <a:endParaRPr lang="en-IN" sz="1800" b="0" strike="noStrike" spc="-1" dirty="0">
              <a:latin typeface="Arial"/>
            </a:endParaRPr>
          </a:p>
          <a:p>
            <a:pPr marL="216000" indent="-21528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Using functions as following:</a:t>
            </a:r>
            <a:endParaRPr lang="en-IN" sz="1800" b="0" strike="noStrike" spc="-1" dirty="0">
              <a:latin typeface="Arial"/>
            </a:endParaRPr>
          </a:p>
          <a:p>
            <a:pPr marL="1080000" lvl="4" indent="-21528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isnull()</a:t>
            </a:r>
            <a:endParaRPr lang="en-IN" sz="1800" b="0" strike="noStrike" spc="-1" dirty="0">
              <a:latin typeface="Arial"/>
            </a:endParaRPr>
          </a:p>
          <a:p>
            <a:pPr marL="1080000" lvl="4" indent="-21528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fillna()</a:t>
            </a:r>
            <a:endParaRPr lang="en-IN" sz="1800" b="0" strike="noStrike" spc="-1" dirty="0">
              <a:latin typeface="Arial"/>
            </a:endParaRPr>
          </a:p>
          <a:p>
            <a:pPr marL="1080000" lvl="4" indent="-21528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median()</a:t>
            </a:r>
            <a:endParaRPr lang="en-IN" sz="1800" b="0" strike="noStrike" spc="-1" dirty="0">
              <a:latin typeface="Arial"/>
            </a:endParaRPr>
          </a:p>
          <a:p>
            <a:pPr marL="1080000" lvl="4" indent="-21528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mode()</a:t>
            </a:r>
            <a:endParaRPr lang="en-IN" sz="1800" b="0" strike="noStrike" spc="-1" dirty="0">
              <a:latin typeface="Arial"/>
            </a:endParaRPr>
          </a:p>
          <a:p>
            <a:pPr marL="360">
              <a:lnSpc>
                <a:spcPct val="100000"/>
              </a:lnSpc>
            </a:pPr>
            <a:r>
              <a:rPr lang="en-IN" sz="1800" b="0" strike="noStrike" spc="-1" dirty="0">
                <a:solidFill>
                  <a:srgbClr val="000000"/>
                </a:solidFill>
                <a:latin typeface="Arial"/>
                <a:ea typeface="DejaVu Sans"/>
              </a:rPr>
              <a:t>	 	</a:t>
            </a:r>
            <a:endParaRPr lang="en-IN" sz="1800" b="0" strike="noStrike" spc="-1" dirty="0">
              <a:latin typeface="Arial"/>
            </a:endParaRPr>
          </a:p>
          <a:p>
            <a:pPr marL="216000" indent="-215280">
              <a:lnSpc>
                <a:spcPct val="100000"/>
              </a:lnSpc>
              <a:buClr>
                <a:srgbClr val="000000"/>
              </a:buClr>
              <a:buSzPct val="45000"/>
              <a:buFont typeface="Wingdings" charset="2"/>
              <a:buChar char=""/>
            </a:pPr>
            <a:r>
              <a:rPr lang="en-IN" sz="1800" b="0" strike="noStrike" spc="-1" dirty="0">
                <a:solidFill>
                  <a:srgbClr val="000000"/>
                </a:solidFill>
                <a:latin typeface="Arial"/>
                <a:ea typeface="DejaVu Sans"/>
              </a:rPr>
              <a:t>Drawing out some important features based on the feature elimination technique and feature importance.</a:t>
            </a:r>
            <a:endParaRPr lang="en-IN" sz="1800" b="0" strike="noStrike" spc="-1" dirty="0">
              <a:latin typeface="Arial"/>
            </a:endParaRPr>
          </a:p>
        </p:txBody>
      </p:sp>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648000" y="360000"/>
            <a:ext cx="84232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Calibri"/>
                <a:ea typeface="DejaVu Sans"/>
              </a:rPr>
              <a:t>Visualization of data features are done in order to know the relationship and dependencies based on the graphs.</a:t>
            </a:r>
            <a:endParaRPr lang="en-IN" sz="1800" b="0" strike="noStrike" spc="-1" dirty="0">
              <a:latin typeface="Arial"/>
            </a:endParaRPr>
          </a:p>
        </p:txBody>
      </p:sp>
      <p:sp>
        <p:nvSpPr>
          <p:cNvPr id="342" name="CustomShape 2"/>
          <p:cNvSpPr/>
          <p:nvPr/>
        </p:nvSpPr>
        <p:spPr>
          <a:xfrm>
            <a:off x="684000" y="1201320"/>
            <a:ext cx="8207280" cy="88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Calibri"/>
                <a:ea typeface="DejaVu Sans"/>
              </a:rPr>
              <a:t>Drawn Correlation heatmap for checking the multicollinearity of the features that would help us in dropping the inappropriate features.</a:t>
            </a:r>
            <a:endParaRPr lang="en-IN" sz="1800" b="0" strike="noStrike" spc="-1" dirty="0">
              <a:latin typeface="Arial"/>
            </a:endParaRPr>
          </a:p>
        </p:txBody>
      </p:sp>
      <p:pic>
        <p:nvPicPr>
          <p:cNvPr id="343" name="Picture 117"/>
          <p:cNvPicPr/>
          <p:nvPr/>
        </p:nvPicPr>
        <p:blipFill>
          <a:blip r:embed="rId2"/>
          <a:srcRect l="27100" t="19447" r="21717" b="7755"/>
          <a:stretch/>
        </p:blipFill>
        <p:spPr>
          <a:xfrm>
            <a:off x="828000" y="2086920"/>
            <a:ext cx="8063280" cy="4464360"/>
          </a:xfrm>
          <a:prstGeom prst="rect">
            <a:avLst/>
          </a:prstGeom>
          <a:ln>
            <a:noFill/>
          </a:ln>
        </p:spPr>
      </p:pic>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762120" y="274680"/>
            <a:ext cx="807624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4400" b="0" strike="noStrike" spc="-1" dirty="0">
                <a:solidFill>
                  <a:srgbClr val="000000"/>
                </a:solidFill>
                <a:latin typeface="Calibri"/>
                <a:ea typeface="DejaVu Sans"/>
              </a:rPr>
              <a:t>Machine learning </a:t>
            </a:r>
            <a:endParaRPr lang="en-IN" sz="4400" b="0" strike="noStrike" spc="-1" dirty="0">
              <a:latin typeface="Arial"/>
            </a:endParaRPr>
          </a:p>
        </p:txBody>
      </p:sp>
      <p:sp>
        <p:nvSpPr>
          <p:cNvPr id="345" name="CustomShape 2"/>
          <p:cNvSpPr/>
          <p:nvPr/>
        </p:nvSpPr>
        <p:spPr>
          <a:xfrm>
            <a:off x="899640" y="1772640"/>
            <a:ext cx="7559640" cy="310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Calibri"/>
                <a:ea typeface="DejaVu Sans"/>
              </a:rPr>
              <a:t>After data pre processing and data exploration we’ll apply machine learning algorithms to our dataset.</a:t>
            </a: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Following supervised M/L algorithms are going to be used : </a:t>
            </a:r>
            <a:endParaRPr lang="en-IN" sz="1800" b="0" strike="noStrike" spc="-1" dirty="0">
              <a:latin typeface="Arial"/>
            </a:endParaRPr>
          </a:p>
          <a:p>
            <a:pPr marL="743040" lvl="1" indent="-284760">
              <a:lnSpc>
                <a:spcPct val="100000"/>
              </a:lnSpc>
              <a:buClr>
                <a:srgbClr val="000000"/>
              </a:buClr>
              <a:buFont typeface="Arial"/>
              <a:buChar char="•"/>
            </a:pPr>
            <a:r>
              <a:rPr lang="en-IN" sz="1800" b="0" strike="noStrike" spc="-1" dirty="0">
                <a:solidFill>
                  <a:srgbClr val="000000"/>
                </a:solidFill>
                <a:latin typeface="Calibri"/>
                <a:ea typeface="DejaVu Sans"/>
              </a:rPr>
              <a:t>Regression Model</a:t>
            </a:r>
            <a:endParaRPr lang="en-IN" sz="1800" b="0" strike="noStrike" spc="-1" dirty="0">
              <a:latin typeface="Arial"/>
            </a:endParaRPr>
          </a:p>
          <a:p>
            <a:pPr marL="743040" lvl="1" indent="-284760">
              <a:lnSpc>
                <a:spcPct val="100000"/>
              </a:lnSpc>
              <a:buClr>
                <a:srgbClr val="000000"/>
              </a:buClr>
              <a:buFont typeface="Arial"/>
              <a:buChar char="•"/>
            </a:pPr>
            <a:r>
              <a:rPr lang="en-IN" sz="1800" b="0" strike="noStrike" spc="-1" dirty="0">
                <a:solidFill>
                  <a:srgbClr val="000000"/>
                </a:solidFill>
                <a:latin typeface="Calibri"/>
                <a:ea typeface="DejaVu Sans"/>
              </a:rPr>
              <a:t>Decision trees</a:t>
            </a:r>
            <a:endParaRPr lang="en-IN" sz="1800" b="0" strike="noStrike" spc="-1" dirty="0">
              <a:latin typeface="Arial"/>
            </a:endParaRPr>
          </a:p>
          <a:p>
            <a:pPr marL="743040" lvl="1" indent="-284760">
              <a:lnSpc>
                <a:spcPct val="100000"/>
              </a:lnSpc>
              <a:buClr>
                <a:srgbClr val="000000"/>
              </a:buClr>
              <a:buFont typeface="Arial"/>
              <a:buChar char="•"/>
            </a:pPr>
            <a:r>
              <a:rPr lang="en-IN" sz="1800" b="0" strike="noStrike" spc="-1" dirty="0">
                <a:solidFill>
                  <a:srgbClr val="000000"/>
                </a:solidFill>
                <a:latin typeface="Calibri"/>
                <a:ea typeface="DejaVu Sans"/>
              </a:rPr>
              <a:t>Random Forest</a:t>
            </a:r>
            <a:endParaRPr lang="en-IN" sz="1800" b="0" strike="noStrike" spc="-1" dirty="0">
              <a:latin typeface="Arial"/>
            </a:endParaRPr>
          </a:p>
          <a:p>
            <a:pPr marL="457200">
              <a:lnSpc>
                <a:spcPct val="100000"/>
              </a:lnSpc>
            </a:pPr>
            <a:endParaRPr lang="en-IN" sz="1800" b="0" strike="noStrike" spc="-1" dirty="0">
              <a:latin typeface="Arial"/>
            </a:endParaRPr>
          </a:p>
          <a:p>
            <a:pPr marL="457200">
              <a:lnSpc>
                <a:spcPct val="100000"/>
              </a:lnSpc>
            </a:pPr>
            <a:endParaRPr lang="en-IN" sz="1800" b="0" strike="noStrike" spc="-1" dirty="0">
              <a:latin typeface="Arial"/>
            </a:endParaRPr>
          </a:p>
        </p:txBody>
      </p:sp>
      <p:sp>
        <p:nvSpPr>
          <p:cNvPr id="346" name="CustomShape 3"/>
          <p:cNvSpPr/>
          <p:nvPr/>
        </p:nvSpPr>
        <p:spPr>
          <a:xfrm>
            <a:off x="886680" y="4928400"/>
            <a:ext cx="69836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Calibri"/>
                <a:ea typeface="DejaVu Sans"/>
              </a:rPr>
              <a:t>With every attempt of algorithm accuracy and efficiency of the algorithm is going to be determined, whether the algorithm fits best for the prediction or not.</a:t>
            </a:r>
            <a:endParaRPr lang="en-IN" sz="1800" b="0" strike="noStrike" spc="-1" dirty="0">
              <a:latin typeface="Arial"/>
            </a:endParaRPr>
          </a:p>
        </p:txBody>
      </p:sp>
    </p:spTree>
  </p:cSld>
  <p:clrMapOvr>
    <a:masterClrMapping/>
  </p:clrMapOvr>
  <p:transition spd="slow">
    <p:wipe dir="d"/>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810</TotalTime>
  <Words>1361</Words>
  <Application>Microsoft Office PowerPoint</Application>
  <PresentationFormat>On-screen Show (4:3)</PresentationFormat>
  <Paragraphs>305</Paragraphs>
  <Slides>20</Slides>
  <Notes>3</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Calibri</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SMOTE(Synthetic Minority Over-sampling Technique):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hp</dc:creator>
  <dc:description/>
  <cp:lastModifiedBy>Sanket Mokate</cp:lastModifiedBy>
  <cp:revision>68</cp:revision>
  <dcterms:created xsi:type="dcterms:W3CDTF">2020-10-10T09:48:50Z</dcterms:created>
  <dcterms:modified xsi:type="dcterms:W3CDTF">2021-06-15T04:58:28Z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25</vt:i4>
  </property>
</Properties>
</file>